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sldIdLst>
    <p:sldId id="256" r:id="rId2"/>
    <p:sldId id="270" r:id="rId3"/>
    <p:sldId id="257" r:id="rId4"/>
    <p:sldId id="258" r:id="rId5"/>
    <p:sldId id="263" r:id="rId6"/>
    <p:sldId id="261" r:id="rId7"/>
    <p:sldId id="262" r:id="rId8"/>
    <p:sldId id="264" r:id="rId9"/>
    <p:sldId id="265" r:id="rId10"/>
    <p:sldId id="268" r:id="rId11"/>
    <p:sldId id="267" r:id="rId12"/>
    <p:sldId id="269" r:id="rId13"/>
    <p:sldId id="271" r:id="rId14"/>
  </p:sldIdLst>
  <p:sldSz cx="12192000" cy="6858000"/>
  <p:notesSz cx="12192000" cy="6858000"/>
  <p:embeddedFontLst>
    <p:embeddedFont>
      <p:font typeface="Cambria Math" panose="02040503050406030204" pitchFamily="18" charset="0"/>
      <p:regular r:id="rId15"/>
    </p:embeddedFont>
    <p:embeddedFont>
      <p:font typeface="Taviraj Medium" panose="00000600000000000000" pitchFamily="2" charset="-34"/>
      <p:regular r:id="rId16"/>
      <p:italic r:id="rId17"/>
    </p:embeddedFon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Montserrat Light" panose="00000400000000000000" pitchFamily="2" charset="0"/>
      <p:regular r:id="rId26"/>
      <p:italic r:id="rId27"/>
    </p:embeddedFont>
  </p:embeddedFontLst>
  <p:defaultTextStyle>
    <a:defPPr>
      <a:defRPr lang="de-DE"/>
    </a:defPPr>
    <a:lvl1pPr marL="0" algn="l" defTabSz="957816">
      <a:defRPr sz="1900">
        <a:solidFill>
          <a:schemeClr val="tx1"/>
        </a:solidFill>
        <a:latin typeface="+mn-lt"/>
        <a:ea typeface="+mn-ea"/>
        <a:cs typeface="+mn-cs"/>
      </a:defRPr>
    </a:lvl1pPr>
    <a:lvl2pPr marL="478908" algn="l" defTabSz="957816">
      <a:defRPr sz="1900">
        <a:solidFill>
          <a:schemeClr val="tx1"/>
        </a:solidFill>
        <a:latin typeface="+mn-lt"/>
        <a:ea typeface="+mn-ea"/>
        <a:cs typeface="+mn-cs"/>
      </a:defRPr>
    </a:lvl2pPr>
    <a:lvl3pPr marL="957816" algn="l" defTabSz="957816">
      <a:defRPr sz="1900">
        <a:solidFill>
          <a:schemeClr val="tx1"/>
        </a:solidFill>
        <a:latin typeface="+mn-lt"/>
        <a:ea typeface="+mn-ea"/>
        <a:cs typeface="+mn-cs"/>
      </a:defRPr>
    </a:lvl3pPr>
    <a:lvl4pPr marL="1436724" algn="l" defTabSz="957816">
      <a:defRPr sz="1900">
        <a:solidFill>
          <a:schemeClr val="tx1"/>
        </a:solidFill>
        <a:latin typeface="+mn-lt"/>
        <a:ea typeface="+mn-ea"/>
        <a:cs typeface="+mn-cs"/>
      </a:defRPr>
    </a:lvl4pPr>
    <a:lvl5pPr marL="1915631" algn="l" defTabSz="957816">
      <a:defRPr sz="1900">
        <a:solidFill>
          <a:schemeClr val="tx1"/>
        </a:solidFill>
        <a:latin typeface="+mn-lt"/>
        <a:ea typeface="+mn-ea"/>
        <a:cs typeface="+mn-cs"/>
      </a:defRPr>
    </a:lvl5pPr>
    <a:lvl6pPr marL="2394539" algn="l" defTabSz="957816">
      <a:defRPr sz="1900">
        <a:solidFill>
          <a:schemeClr val="tx1"/>
        </a:solidFill>
        <a:latin typeface="+mn-lt"/>
        <a:ea typeface="+mn-ea"/>
        <a:cs typeface="+mn-cs"/>
      </a:defRPr>
    </a:lvl6pPr>
    <a:lvl7pPr marL="2873447" algn="l" defTabSz="957816">
      <a:defRPr sz="1900">
        <a:solidFill>
          <a:schemeClr val="tx1"/>
        </a:solidFill>
        <a:latin typeface="+mn-lt"/>
        <a:ea typeface="+mn-ea"/>
        <a:cs typeface="+mn-cs"/>
      </a:defRPr>
    </a:lvl7pPr>
    <a:lvl8pPr marL="3352355" algn="l" defTabSz="957816">
      <a:defRPr sz="1900">
        <a:solidFill>
          <a:schemeClr val="tx1"/>
        </a:solidFill>
        <a:latin typeface="+mn-lt"/>
        <a:ea typeface="+mn-ea"/>
        <a:cs typeface="+mn-cs"/>
      </a:defRPr>
    </a:lvl8pPr>
    <a:lvl9pPr marL="3831263" algn="l" defTabSz="957816">
      <a:defRPr sz="19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0C5183F-1DE3-4EEB-9EBF-81B9C23629D4}">
          <p14:sldIdLst>
            <p14:sldId id="256"/>
            <p14:sldId id="270"/>
          </p14:sldIdLst>
        </p14:section>
        <p14:section name="Equilibrium" id="{6A9B4851-ACA8-4473-B3A9-1C044A810808}">
          <p14:sldIdLst>
            <p14:sldId id="257"/>
            <p14:sldId id="258"/>
          </p14:sldIdLst>
        </p14:section>
        <p14:section name="Aggregate Demand Shock" id="{79AC1E2F-629F-46E2-87AC-F953D5310BFD}">
          <p14:sldIdLst>
            <p14:sldId id="263"/>
            <p14:sldId id="261"/>
            <p14:sldId id="262"/>
            <p14:sldId id="264"/>
            <p14:sldId id="265"/>
          </p14:sldIdLst>
        </p14:section>
        <p14:section name="Aggregate Supply Shock" id="{D127F719-4229-4E21-A608-7E195F7A88B0}">
          <p14:sldIdLst>
            <p14:sldId id="268"/>
            <p14:sldId id="267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7" autoAdjust="0"/>
    <p:restoredTop sz="94660"/>
  </p:normalViewPr>
  <p:slideViewPr>
    <p:cSldViewPr>
      <p:cViewPr varScale="1">
        <p:scale>
          <a:sx n="69" d="100"/>
          <a:sy n="69" d="100"/>
        </p:scale>
        <p:origin x="372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60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png"/><Relationship Id="rId4" Type="http://schemas.openxmlformats.org/officeDocument/2006/relationships/image" Target="NUL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NUL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1.vml"/><Relationship Id="rId4" Type="http://schemas.openxmlformats.org/officeDocument/2006/relationships/image" Target="NUL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2.vml"/><Relationship Id="rId4" Type="http://schemas.openxmlformats.org/officeDocument/2006/relationships/image" Target="NUL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3.vml"/><Relationship Id="rId4" Type="http://schemas.openxmlformats.org/officeDocument/2006/relationships/image" Target="NUL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4.vml"/><Relationship Id="rId4" Type="http://schemas.openxmlformats.org/officeDocument/2006/relationships/image" Target="NUL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5.vml"/><Relationship Id="rId4" Type="http://schemas.openxmlformats.org/officeDocument/2006/relationships/image" Target="NUL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6.vml"/><Relationship Id="rId4" Type="http://schemas.openxmlformats.org/officeDocument/2006/relationships/image" Target="NUL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7.vml"/><Relationship Id="rId4" Type="http://schemas.openxmlformats.org/officeDocument/2006/relationships/image" Target="NUL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8.vml"/><Relationship Id="rId4" Type="http://schemas.openxmlformats.org/officeDocument/2006/relationships/image" Target="NUL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9.vml"/><Relationship Id="rId4" Type="http://schemas.openxmlformats.org/officeDocument/2006/relationships/image" Target="NUL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png"/><Relationship Id="rId4" Type="http://schemas.openxmlformats.org/officeDocument/2006/relationships/image" Target="NUL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3.png"/><Relationship Id="rId4" Type="http://schemas.openxmlformats.org/officeDocument/2006/relationships/image" Target="NUL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3.png"/><Relationship Id="rId4" Type="http://schemas.openxmlformats.org/officeDocument/2006/relationships/image" Target="NUL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3.png"/><Relationship Id="rId4" Type="http://schemas.openxmlformats.org/officeDocument/2006/relationships/image" Target="NUL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3.png"/><Relationship Id="rId4" Type="http://schemas.openxmlformats.org/officeDocument/2006/relationships/image" Target="NUL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3.png"/><Relationship Id="rId4" Type="http://schemas.openxmlformats.org/officeDocument/2006/relationships/image" Target="NUL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4.png"/><Relationship Id="rId4" Type="http://schemas.openxmlformats.org/officeDocument/2006/relationships/image" Target="NUL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 userDrawn="1">
  <p:cSld name="Title 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11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481687" y="1083501"/>
            <a:ext cx="11082378" cy="1470025"/>
          </a:xfrm>
        </p:spPr>
        <p:txBody>
          <a:bodyPr lIns="0" tIns="0" rIns="0" bIns="0" anchor="b">
            <a:noAutofit/>
          </a:bodyPr>
          <a:lstStyle>
            <a:lvl1pPr algn="l">
              <a:defRPr sz="4800" b="0" i="0" spc="300">
                <a:solidFill>
                  <a:schemeClr val="bg1"/>
                </a:solidFill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Presentation title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 bwMode="auto">
          <a:xfrm>
            <a:off x="481687" y="2663772"/>
            <a:ext cx="11082379" cy="137369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 b="0" i="0">
                <a:solidFill>
                  <a:schemeClr val="accent3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GB"/>
              <a:t>Subtitle</a:t>
            </a:r>
            <a:endParaRPr/>
          </a:p>
        </p:txBody>
      </p:sp>
      <p:sp>
        <p:nvSpPr>
          <p:cNvPr id="5" name="ZoneTexte 4"/>
          <p:cNvSpPr txBox="1"/>
          <p:nvPr userDrawn="1"/>
        </p:nvSpPr>
        <p:spPr bwMode="auto">
          <a:xfrm>
            <a:off x="6895652" y="634701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endParaRPr lang="fr-FR" sz="1600"/>
          </a:p>
        </p:txBody>
      </p:sp>
      <p:pic>
        <p:nvPicPr>
          <p:cNvPr id="48" name="Image 47"/>
          <p:cNvPicPr>
            <a:picLocks noChangeAspect="1"/>
          </p:cNvPicPr>
          <p:nvPr userDrawn="1"/>
        </p:nvPicPr>
        <p:blipFill>
          <a:blip r:embed="rId5"/>
          <a:stretch/>
        </p:blipFill>
        <p:spPr bwMode="auto">
          <a:xfrm>
            <a:off x="-553994" y="4669602"/>
            <a:ext cx="12745993" cy="24063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re et contenu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42926" y="447556"/>
            <a:ext cx="10991848" cy="625331"/>
          </a:xfrm>
        </p:spPr>
        <p:txBody>
          <a:bodyPr/>
          <a:lstStyle>
            <a:lvl1pPr>
              <a:defRPr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Title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0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6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 Placeholder 6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542926" y="1117734"/>
            <a:ext cx="11098212" cy="492647"/>
          </a:xfrm>
        </p:spPr>
        <p:txBody>
          <a:bodyPr/>
          <a:lstStyle>
            <a:lvl1pPr>
              <a:defRPr sz="2800" b="0" i="0">
                <a:solidFill>
                  <a:schemeClr val="bg2"/>
                </a:solidFill>
                <a:latin typeface="+mj-lt"/>
                <a:cs typeface="Taviraj Medium"/>
              </a:defRPr>
            </a:lvl1pPr>
          </a:lstStyle>
          <a:p>
            <a:pPr lvl="0">
              <a:defRPr/>
            </a:pPr>
            <a:r>
              <a:rPr lang="en-GB"/>
              <a:t>Subtitle 1</a:t>
            </a:r>
            <a:endParaRPr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542926" y="1710681"/>
            <a:ext cx="11098212" cy="325438"/>
          </a:xfrm>
        </p:spPr>
        <p:txBody>
          <a:bodyPr/>
          <a:lstStyle>
            <a:lvl1pPr>
              <a:defRPr sz="2100" b="0" i="0">
                <a:solidFill>
                  <a:schemeClr val="tx1"/>
                </a:solidFill>
                <a:latin typeface="+mj-lt"/>
                <a:cs typeface="Taviraj Medium"/>
              </a:defRPr>
            </a:lvl1pPr>
            <a:lvl2pPr>
              <a:defRPr/>
            </a:lvl2pPr>
          </a:lstStyle>
          <a:p>
            <a:pPr lvl="0">
              <a:defRPr/>
            </a:pPr>
            <a:r>
              <a:rPr lang="en-GB"/>
              <a:t>Subtitle 2</a:t>
            </a:r>
            <a:endParaRPr/>
          </a:p>
        </p:txBody>
      </p:sp>
      <p:sp>
        <p:nvSpPr>
          <p:cNvPr id="12" name="Content Placeholder 2"/>
          <p:cNvSpPr>
            <a:spLocks noGrp="1"/>
          </p:cNvSpPr>
          <p:nvPr>
            <p:ph idx="12"/>
          </p:nvPr>
        </p:nvSpPr>
        <p:spPr bwMode="auto">
          <a:xfrm>
            <a:off x="542926" y="2304478"/>
            <a:ext cx="11098211" cy="3129741"/>
          </a:xfrm>
        </p:spPr>
        <p:txBody>
          <a:bodyPr/>
          <a:lstStyle>
            <a:lvl1pPr>
              <a:spcBef>
                <a:spcPts val="600"/>
              </a:spcBef>
              <a:spcAft>
                <a:spcPts val="1200"/>
              </a:spcAft>
              <a:defRPr sz="2000" b="0" i="0">
                <a:solidFill>
                  <a:schemeClr val="tx1"/>
                </a:solidFill>
                <a:latin typeface="+mn-lt"/>
              </a:defRPr>
            </a:lvl1pPr>
            <a:lvl2pPr>
              <a:defRPr sz="2000">
                <a:latin typeface="+mn-lt"/>
              </a:defRPr>
            </a:lvl2pPr>
            <a:lvl3pPr marL="285750" indent="-285750">
              <a:spcBef>
                <a:spcPts val="6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3"/>
          </p:nvPr>
        </p:nvSpPr>
        <p:spPr bwMode="auto">
          <a:xfrm>
            <a:off x="1663698" y="6145788"/>
            <a:ext cx="8839201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 bwMode="auto"/>
        <p:txBody>
          <a:bodyPr/>
          <a:lstStyle/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Titr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489917" y="347087"/>
            <a:ext cx="10991848" cy="625331"/>
          </a:xfrm>
        </p:spPr>
        <p:txBody>
          <a:bodyPr/>
          <a:lstStyle>
            <a:lvl1pPr>
              <a:defRPr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Title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4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7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pied de page 1"/>
          <p:cNvSpPr>
            <a:spLocks noGrp="1"/>
          </p:cNvSpPr>
          <p:nvPr>
            <p:ph type="ftr" sz="quarter" idx="13"/>
          </p:nvPr>
        </p:nvSpPr>
        <p:spPr bwMode="auto">
          <a:xfrm>
            <a:off x="1663698" y="6145788"/>
            <a:ext cx="8839201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 bwMode="auto"/>
        <p:txBody>
          <a:bodyPr/>
          <a:lstStyle/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V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8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8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pied de page 1"/>
          <p:cNvSpPr>
            <a:spLocks noGrp="1"/>
          </p:cNvSpPr>
          <p:nvPr>
            <p:ph type="ftr" sz="quarter" idx="13"/>
          </p:nvPr>
        </p:nvSpPr>
        <p:spPr bwMode="auto">
          <a:xfrm>
            <a:off x="1663698" y="6145788"/>
            <a:ext cx="8839201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 bwMode="auto"/>
        <p:txBody>
          <a:bodyPr/>
          <a:lstStyle/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Vide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2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9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 userDrawn="1"/>
        </p:nvSpPr>
        <p:spPr bwMode="auto">
          <a:xfrm>
            <a:off x="159131" y="168870"/>
            <a:ext cx="11873735" cy="6520259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600">
              <a:latin typeface="Montserra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Vide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6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60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 userDrawn="1"/>
        </p:nvSpPr>
        <p:spPr bwMode="auto">
          <a:xfrm>
            <a:off x="1" y="0"/>
            <a:ext cx="12191999" cy="68580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600">
              <a:latin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 - Title and 2 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0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61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50863" y="347087"/>
            <a:ext cx="11098211" cy="625331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Title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534191" y="1048416"/>
            <a:ext cx="11098211" cy="492647"/>
          </a:xfrm>
        </p:spPr>
        <p:txBody>
          <a:bodyPr/>
          <a:lstStyle>
            <a:lvl1pPr>
              <a:defRPr sz="2800" b="0" i="0">
                <a:solidFill>
                  <a:schemeClr val="bg2"/>
                </a:solidFill>
                <a:latin typeface="+mj-lt"/>
                <a:cs typeface="Taviraj Medium"/>
              </a:defRPr>
            </a:lvl1pPr>
          </a:lstStyle>
          <a:p>
            <a:pPr lvl="0">
              <a:defRPr/>
            </a:pPr>
            <a:r>
              <a:rPr lang="en-GB"/>
              <a:t>Subtitle 1</a:t>
            </a:r>
            <a:endParaRPr/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550863" y="1617061"/>
            <a:ext cx="11098211" cy="325438"/>
          </a:xfrm>
        </p:spPr>
        <p:txBody>
          <a:bodyPr/>
          <a:lstStyle>
            <a:lvl1pPr>
              <a:defRPr sz="2100" b="0" i="0">
                <a:latin typeface="+mj-lt"/>
                <a:cs typeface="Taviraj Medium"/>
              </a:defRPr>
            </a:lvl1pPr>
            <a:lvl2pPr>
              <a:defRPr/>
            </a:lvl2pPr>
          </a:lstStyle>
          <a:p>
            <a:pPr lvl="0">
              <a:defRPr/>
            </a:pPr>
            <a:r>
              <a:rPr lang="en-GB"/>
              <a:t>Subtitle 2</a:t>
            </a:r>
            <a:endParaRPr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5" hasCustomPrompt="1"/>
          </p:nvPr>
        </p:nvSpPr>
        <p:spPr bwMode="auto">
          <a:xfrm>
            <a:off x="550863" y="2999350"/>
            <a:ext cx="5337050" cy="2552701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defRPr sz="1300" b="0" i="0">
                <a:latin typeface="+mn-lt"/>
              </a:defRPr>
            </a:lvl1pPr>
            <a:lvl2pPr marL="140400" indent="-140400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lang="fr-FR" sz="1300" b="0" i="0">
                <a:solidFill>
                  <a:srgbClr val="1C385B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>
              <a:defRPr/>
            </a:pPr>
            <a:r>
              <a:rPr lang="en-GB"/>
              <a:t>Text 1</a:t>
            </a:r>
            <a:endParaRPr/>
          </a:p>
          <a:p>
            <a:pPr marL="140400" lvl="1" indent="-140400" algn="l" defTabSz="914400">
              <a:spcBef>
                <a:spcPts val="0"/>
              </a:spcBef>
              <a:buFont typeface="Arial"/>
              <a:buChar char="•"/>
              <a:defRPr/>
            </a:pPr>
            <a:r>
              <a:rPr lang="en-GB"/>
              <a:t>Text 2</a:t>
            </a:r>
            <a:endParaRPr/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6" hasCustomPrompt="1"/>
          </p:nvPr>
        </p:nvSpPr>
        <p:spPr bwMode="auto">
          <a:xfrm>
            <a:off x="6295352" y="2999350"/>
            <a:ext cx="5337050" cy="2552701"/>
          </a:xfrm>
        </p:spPr>
        <p:txBody>
          <a:bodyPr/>
          <a:lstStyle>
            <a:lvl1pPr marL="0" indent="0" algn="l" defTabSz="914400">
              <a:spcBef>
                <a:spcPts val="0"/>
              </a:spcBef>
              <a:spcAft>
                <a:spcPts val="600"/>
              </a:spcAft>
              <a:buFont typeface="Arial"/>
              <a:buNone/>
              <a:defRPr lang="fr-FR" sz="1300" b="0" i="0">
                <a:solidFill>
                  <a:srgbClr val="1C385B"/>
                </a:solidFill>
                <a:latin typeface="+mn-lt"/>
                <a:ea typeface="+mn-ea"/>
                <a:cs typeface="+mn-cs"/>
              </a:defRPr>
            </a:lvl1pPr>
            <a:lvl2pPr marL="140400" indent="-140400" algn="l" defTabSz="914400">
              <a:spcBef>
                <a:spcPts val="0"/>
              </a:spcBef>
              <a:buFont typeface="Arial"/>
              <a:buChar char="•"/>
              <a:defRPr lang="fr-FR" sz="1300" b="0" i="0">
                <a:solidFill>
                  <a:srgbClr val="1C385B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>
              <a:defRPr/>
            </a:pPr>
            <a:r>
              <a:rPr lang="en-GB"/>
              <a:t>Text 1</a:t>
            </a:r>
            <a:endParaRPr/>
          </a:p>
          <a:p>
            <a:pPr marL="140400" lvl="1" indent="-140400" algn="l" defTabSz="914400">
              <a:spcBef>
                <a:spcPts val="0"/>
              </a:spcBef>
              <a:buFont typeface="Arial"/>
              <a:buChar char="•"/>
              <a:defRPr/>
            </a:pPr>
            <a:r>
              <a:rPr lang="en-GB"/>
              <a:t>Text 2</a:t>
            </a:r>
            <a:endParaRPr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550863" y="2080176"/>
            <a:ext cx="11098211" cy="325438"/>
          </a:xfrm>
        </p:spPr>
        <p:txBody>
          <a:bodyPr/>
          <a:lstStyle>
            <a:lvl1pPr marL="0" marR="0" indent="0" algn="l" defTabSz="91440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 typeface="Arial"/>
              <a:buNone/>
              <a:defRPr lang="en-GB" sz="1800" b="0" i="0" u="none" strike="noStrike" cap="none" spc="0">
                <a:ln>
                  <a:noFill/>
                </a:ln>
                <a:solidFill>
                  <a:schemeClr val="tx1"/>
                </a:solidFill>
                <a:latin typeface="+mn-lt"/>
              </a:defRPr>
            </a:lvl1pPr>
            <a:lvl2pPr>
              <a:defRPr/>
            </a:lvl2pPr>
          </a:lstStyle>
          <a:p>
            <a:pPr marL="228600">
              <a:spcAft>
                <a:spcPts val="0"/>
              </a:spcAft>
              <a:defRPr/>
            </a:pPr>
            <a:r>
              <a:rPr lang="en-GB" sz="2000">
                <a:latin typeface="Montserrat Light"/>
                <a:ea typeface="Calibri"/>
                <a:cs typeface="Times New Roman"/>
              </a:rPr>
              <a:t>Em autem etus. Ipiciun delectius. </a:t>
            </a:r>
            <a:r>
              <a:rPr lang="fr-FR" sz="2000">
                <a:latin typeface="Montserrat Light"/>
                <a:ea typeface="Calibri"/>
                <a:cs typeface="Times New Roman"/>
              </a:rPr>
              <a:t>Peribus sus et faccuptiant iusape eseque nihiliquam que quunt, conectustrum reriore rferit quis molorec tatist qui a incti ute cumetum </a:t>
            </a:r>
            <a:endParaRPr lang="en-GB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8"/>
          </p:nvPr>
        </p:nvSpPr>
        <p:spPr bwMode="auto">
          <a:xfrm>
            <a:off x="1663698" y="6145788"/>
            <a:ext cx="8839201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9"/>
          </p:nvPr>
        </p:nvSpPr>
        <p:spPr bwMode="auto"/>
        <p:txBody>
          <a:bodyPr/>
          <a:lstStyle/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 - Title and 2 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4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62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46893" y="283112"/>
            <a:ext cx="11098213" cy="625331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5" hasCustomPrompt="1"/>
          </p:nvPr>
        </p:nvSpPr>
        <p:spPr bwMode="auto">
          <a:xfrm>
            <a:off x="550861" y="2991284"/>
            <a:ext cx="5337050" cy="2552701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defRPr sz="1300" b="0" i="0">
                <a:latin typeface="+mn-lt"/>
              </a:defRPr>
            </a:lvl1pPr>
            <a:lvl2pPr marL="140400" indent="-140400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lang="fr-FR" sz="1300" b="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>
              <a:defRPr/>
            </a:pPr>
            <a:r>
              <a:rPr lang="en-GB"/>
              <a:t>Text 1</a:t>
            </a:r>
            <a:endParaRPr/>
          </a:p>
          <a:p>
            <a:pPr marL="140400" lvl="1" indent="-140400" algn="l" defTabSz="914400">
              <a:spcBef>
                <a:spcPts val="0"/>
              </a:spcBef>
              <a:buFont typeface="Arial"/>
              <a:buChar char="•"/>
              <a:defRPr/>
            </a:pPr>
            <a:r>
              <a:rPr lang="en-GB"/>
              <a:t>Text 2</a:t>
            </a:r>
            <a:endParaRPr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550861" y="2139080"/>
            <a:ext cx="5337050" cy="492647"/>
          </a:xfrm>
        </p:spPr>
        <p:txBody>
          <a:bodyPr/>
          <a:lstStyle>
            <a:lvl1pPr>
              <a:defRPr sz="2800" b="0" i="0">
                <a:solidFill>
                  <a:schemeClr val="bg2"/>
                </a:solidFill>
                <a:latin typeface="+mj-lt"/>
                <a:cs typeface="Taviraj Medium"/>
              </a:defRPr>
            </a:lvl1pPr>
          </a:lstStyle>
          <a:p>
            <a:pPr lvl="0">
              <a:defRPr/>
            </a:pPr>
            <a:r>
              <a:rPr lang="en-GB"/>
              <a:t>Subtitle 1</a:t>
            </a:r>
            <a:endParaRPr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6303566" y="2139080"/>
            <a:ext cx="5300537" cy="492647"/>
          </a:xfrm>
        </p:spPr>
        <p:txBody>
          <a:bodyPr/>
          <a:lstStyle>
            <a:lvl1pPr>
              <a:defRPr sz="2800" b="0" i="0">
                <a:solidFill>
                  <a:schemeClr val="bg2"/>
                </a:solidFill>
                <a:latin typeface="+mj-lt"/>
                <a:cs typeface="Taviraj Medium"/>
              </a:defRPr>
            </a:lvl1pPr>
          </a:lstStyle>
          <a:p>
            <a:pPr lvl="0">
              <a:defRPr/>
            </a:pPr>
            <a:r>
              <a:rPr lang="en-GB"/>
              <a:t>Subtitle 2</a:t>
            </a:r>
            <a:endParaRPr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6304089" y="2991284"/>
            <a:ext cx="5337050" cy="2552701"/>
          </a:xfrm>
        </p:spPr>
        <p:txBody>
          <a:bodyPr vert="horz" lIns="0" tIns="0" rIns="0" bIns="0" rtlCol="0">
            <a:noAutofit/>
          </a:bodyPr>
          <a:lstStyle>
            <a:lvl1pPr>
              <a:spcAft>
                <a:spcPts val="600"/>
              </a:spcAft>
              <a:defRPr lang="fr-FR" sz="1300" b="0" i="0">
                <a:latin typeface="+mn-lt"/>
              </a:defRPr>
            </a:lvl1pPr>
            <a:lvl2pPr>
              <a:spcAft>
                <a:spcPts val="600"/>
              </a:spcAft>
              <a:defRPr lang="fr-FR" sz="1300">
                <a:solidFill>
                  <a:schemeClr val="tx1"/>
                </a:solidFill>
                <a:latin typeface="+mn-lt"/>
              </a:defRPr>
            </a:lvl2pPr>
          </a:lstStyle>
          <a:p>
            <a:pPr lvl="0">
              <a:spcBef>
                <a:spcPts val="0"/>
              </a:spcBef>
              <a:spcAft>
                <a:spcPts val="800"/>
              </a:spcAft>
              <a:defRPr/>
            </a:pPr>
            <a:r>
              <a:rPr lang="en-GB"/>
              <a:t>Text 1</a:t>
            </a:r>
            <a:endParaRPr/>
          </a:p>
          <a:p>
            <a:pPr marL="140400" lvl="1" indent="-140400">
              <a:spcAft>
                <a:spcPts val="800"/>
              </a:spcAft>
              <a:buChar char="•"/>
              <a:defRPr/>
            </a:pPr>
            <a:r>
              <a:rPr lang="en-GB"/>
              <a:t>Text 2</a:t>
            </a:r>
            <a:endParaRPr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9" hasCustomPrompt="1"/>
          </p:nvPr>
        </p:nvSpPr>
        <p:spPr bwMode="auto">
          <a:xfrm>
            <a:off x="542926" y="1092323"/>
            <a:ext cx="10907713" cy="915121"/>
          </a:xfrm>
        </p:spPr>
        <p:txBody>
          <a:bodyPr/>
          <a:lstStyle>
            <a:lvl1pPr algn="l">
              <a:buFontTx/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latin typeface="Arial"/>
                <a:cs typeface="Arial"/>
              </a:defRPr>
            </a:lvl2pPr>
            <a:lvl4pPr marL="1371600" indent="0">
              <a:buNone/>
              <a:defRPr/>
            </a:lvl4pPr>
          </a:lstStyle>
          <a:p>
            <a:pPr marL="228600" lvl="1">
              <a:spcAft>
                <a:spcPts val="0"/>
              </a:spcAft>
              <a:defRPr/>
            </a:pPr>
            <a:r>
              <a:rPr lang="en-GB" sz="2000">
                <a:latin typeface="Montserrat Light"/>
                <a:ea typeface="Calibri"/>
                <a:cs typeface="Times New Roman"/>
              </a:rPr>
              <a:t>Em autem etus. Ipiciun delectius. </a:t>
            </a:r>
            <a:r>
              <a:rPr lang="fr-FR" sz="2000">
                <a:latin typeface="Montserrat Light"/>
                <a:ea typeface="Calibri"/>
                <a:cs typeface="Times New Roman"/>
              </a:rPr>
              <a:t>Peribus sus et faccuptiant iusape eseque nihiliquam que quunt, conectustrum reriore rferit quis molorec tatist qui a incti ute cumetum </a:t>
            </a:r>
            <a:endParaRPr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20"/>
          </p:nvPr>
        </p:nvSpPr>
        <p:spPr bwMode="auto">
          <a:xfrm>
            <a:off x="1663698" y="6145788"/>
            <a:ext cx="8839201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21"/>
          </p:nvPr>
        </p:nvSpPr>
        <p:spPr bwMode="auto"/>
        <p:txBody>
          <a:bodyPr/>
          <a:lstStyle/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, Content &amp; Graph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8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63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Picture Placeholder 14"/>
          <p:cNvSpPr>
            <a:spLocks noGrp="1"/>
          </p:cNvSpPr>
          <p:nvPr>
            <p:ph type="pic" sz="quarter" idx="16"/>
          </p:nvPr>
        </p:nvSpPr>
        <p:spPr bwMode="auto">
          <a:xfrm>
            <a:off x="162532" y="160420"/>
            <a:ext cx="5355952" cy="65291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anchor="ctr"/>
          <a:lstStyle>
            <a:lvl1pPr algn="ctr">
              <a:defRPr sz="2800" b="0" i="0">
                <a:latin typeface="Montserra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6096000" y="360387"/>
            <a:ext cx="5545140" cy="625331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Title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6096000" y="1039644"/>
            <a:ext cx="5545140" cy="492647"/>
          </a:xfrm>
        </p:spPr>
        <p:txBody>
          <a:bodyPr/>
          <a:lstStyle>
            <a:lvl1pPr>
              <a:defRPr sz="2800" b="0" i="0">
                <a:solidFill>
                  <a:schemeClr val="bg2"/>
                </a:solidFill>
                <a:latin typeface="+mj-lt"/>
                <a:cs typeface="Taviraj Medium"/>
              </a:defRPr>
            </a:lvl1pPr>
          </a:lstStyle>
          <a:p>
            <a:pPr lvl="0">
              <a:defRPr/>
            </a:pPr>
            <a:r>
              <a:rPr lang="en-GB"/>
              <a:t>Subtitle 1</a:t>
            </a:r>
            <a:endParaRPr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6096000" y="1598052"/>
            <a:ext cx="5545140" cy="325438"/>
          </a:xfrm>
        </p:spPr>
        <p:txBody>
          <a:bodyPr/>
          <a:lstStyle>
            <a:lvl1pPr>
              <a:defRPr sz="2100" b="0" i="0">
                <a:latin typeface="+mj-lt"/>
              </a:defRPr>
            </a:lvl1pPr>
            <a:lvl2pPr>
              <a:defRPr/>
            </a:lvl2pPr>
          </a:lstStyle>
          <a:p>
            <a:pPr lvl="0">
              <a:defRPr/>
            </a:pPr>
            <a:r>
              <a:rPr lang="en-GB"/>
              <a:t>Subtitle 2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quarter" idx="17"/>
          </p:nvPr>
        </p:nvSpPr>
        <p:spPr bwMode="auto">
          <a:xfrm>
            <a:off x="6096001" y="2134595"/>
            <a:ext cx="5545139" cy="3129741"/>
          </a:xfrm>
        </p:spPr>
        <p:txBody>
          <a:bodyPr/>
          <a:lstStyle>
            <a:lvl1pPr>
              <a:defRPr lang="en-US" sz="1400" b="1" i="0" u="none" strike="noStrike" cap="none" spc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400" b="0" i="0" u="none" strike="noStrike" cap="none" spc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5750" indent="-285750">
              <a:buFont typeface="Arial"/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8"/>
          </p:nvPr>
        </p:nvSpPr>
        <p:spPr bwMode="auto">
          <a:xfrm>
            <a:off x="5518484" y="6145788"/>
            <a:ext cx="4984415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9"/>
          </p:nvPr>
        </p:nvSpPr>
        <p:spPr bwMode="auto"/>
        <p:txBody>
          <a:bodyPr/>
          <a:lstStyle/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, Content &amp; 2 Image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2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64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Picture Placeholder 14"/>
          <p:cNvSpPr>
            <a:spLocks noGrp="1"/>
          </p:cNvSpPr>
          <p:nvPr>
            <p:ph type="pic" sz="quarter" idx="16"/>
          </p:nvPr>
        </p:nvSpPr>
        <p:spPr bwMode="auto">
          <a:xfrm>
            <a:off x="144881" y="175402"/>
            <a:ext cx="5378416" cy="32375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anchor="ctr"/>
          <a:lstStyle>
            <a:lvl1pPr algn="ctr">
              <a:defRPr sz="2800" b="0" i="0">
                <a:latin typeface="Montserra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" name="Picture Placeholder 14"/>
          <p:cNvSpPr>
            <a:spLocks noGrp="1"/>
          </p:cNvSpPr>
          <p:nvPr>
            <p:ph type="pic" sz="quarter" idx="17"/>
          </p:nvPr>
        </p:nvSpPr>
        <p:spPr bwMode="auto">
          <a:xfrm>
            <a:off x="144880" y="3429000"/>
            <a:ext cx="5378417" cy="32375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anchor="ctr"/>
          <a:lstStyle>
            <a:lvl1pPr algn="ctr">
              <a:defRPr sz="2800" b="0" i="0">
                <a:latin typeface="Montserra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6096000" y="396663"/>
            <a:ext cx="5545140" cy="625331"/>
          </a:xfrm>
        </p:spPr>
        <p:txBody>
          <a:bodyPr/>
          <a:lstStyle>
            <a:lvl1pPr>
              <a:defRPr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Title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6096000" y="1093526"/>
            <a:ext cx="5545140" cy="492647"/>
          </a:xfrm>
        </p:spPr>
        <p:txBody>
          <a:bodyPr/>
          <a:lstStyle>
            <a:lvl1pPr>
              <a:defRPr sz="2800" b="0" i="0">
                <a:solidFill>
                  <a:schemeClr val="bg2"/>
                </a:solidFill>
                <a:latin typeface="+mj-lt"/>
                <a:cs typeface="Taviraj Medium"/>
              </a:defRPr>
            </a:lvl1pPr>
          </a:lstStyle>
          <a:p>
            <a:pPr lvl="0">
              <a:defRPr/>
            </a:pPr>
            <a:r>
              <a:rPr lang="en-GB"/>
              <a:t>Subtitle 1</a:t>
            </a:r>
            <a:endParaRPr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6096000" y="1661511"/>
            <a:ext cx="5545140" cy="325438"/>
          </a:xfrm>
        </p:spPr>
        <p:txBody>
          <a:bodyPr/>
          <a:lstStyle>
            <a:lvl1pPr>
              <a:defRPr sz="2100" b="0" i="0">
                <a:latin typeface="+mj-lt"/>
              </a:defRPr>
            </a:lvl1pPr>
            <a:lvl2pPr>
              <a:defRPr/>
            </a:lvl2pPr>
          </a:lstStyle>
          <a:p>
            <a:pPr lvl="0">
              <a:defRPr/>
            </a:pPr>
            <a:r>
              <a:rPr lang="en-GB"/>
              <a:t>Subtitle 2</a:t>
            </a:r>
            <a:endParaRPr/>
          </a:p>
        </p:txBody>
      </p:sp>
      <p:sp>
        <p:nvSpPr>
          <p:cNvPr id="14" name="Content Placeholder 2"/>
          <p:cNvSpPr>
            <a:spLocks noGrp="1"/>
          </p:cNvSpPr>
          <p:nvPr>
            <p:ph sz="quarter" idx="18"/>
          </p:nvPr>
        </p:nvSpPr>
        <p:spPr bwMode="auto">
          <a:xfrm>
            <a:off x="6096001" y="2189953"/>
            <a:ext cx="5545139" cy="3129741"/>
          </a:xfrm>
        </p:spPr>
        <p:txBody>
          <a:bodyPr/>
          <a:lstStyle>
            <a:lvl1pPr>
              <a:defRPr lang="en-US" sz="1400" b="1" i="0" u="none" strike="noStrike" cap="none" spc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400" b="0" i="0" u="none" strike="noStrike" cap="none" spc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5750" indent="-285750">
              <a:buFont typeface="Arial"/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9"/>
          </p:nvPr>
        </p:nvSpPr>
        <p:spPr bwMode="auto">
          <a:xfrm>
            <a:off x="5523297" y="6145788"/>
            <a:ext cx="4979602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20"/>
          </p:nvPr>
        </p:nvSpPr>
        <p:spPr bwMode="auto"/>
        <p:txBody>
          <a:bodyPr/>
          <a:lstStyle/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, Content &amp; 1 Imag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6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65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Chart Placeholder 18"/>
          <p:cNvSpPr>
            <a:spLocks noGrp="1"/>
          </p:cNvSpPr>
          <p:nvPr>
            <p:ph type="chart" sz="quarter" idx="17"/>
          </p:nvPr>
        </p:nvSpPr>
        <p:spPr bwMode="auto">
          <a:xfrm>
            <a:off x="162443" y="176463"/>
            <a:ext cx="5445125" cy="6529136"/>
          </a:xfrm>
          <a:prstGeom prst="rect">
            <a:avLst/>
          </a:prstGeom>
          <a:solidFill>
            <a:schemeClr val="tx2"/>
          </a:solidFill>
          <a:ln/>
        </p:spPr>
        <p:txBody>
          <a:bodyPr anchor="ctr"/>
          <a:lstStyle>
            <a:lvl1pPr algn="ctr"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6096000" y="416780"/>
            <a:ext cx="5545140" cy="625331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Title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6096000" y="1109606"/>
            <a:ext cx="5545140" cy="492647"/>
          </a:xfrm>
        </p:spPr>
        <p:txBody>
          <a:bodyPr/>
          <a:lstStyle>
            <a:lvl1pPr>
              <a:defRPr sz="2800" b="0" i="0">
                <a:solidFill>
                  <a:schemeClr val="bg2"/>
                </a:solidFill>
                <a:latin typeface="+mj-lt"/>
                <a:cs typeface="Taviraj Medium"/>
              </a:defRPr>
            </a:lvl1pPr>
          </a:lstStyle>
          <a:p>
            <a:pPr lvl="0">
              <a:defRPr/>
            </a:pPr>
            <a:r>
              <a:rPr lang="en-GB"/>
              <a:t>Subtitle 1</a:t>
            </a:r>
            <a:endParaRPr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6096000" y="1669748"/>
            <a:ext cx="5545140" cy="325438"/>
          </a:xfrm>
        </p:spPr>
        <p:txBody>
          <a:bodyPr/>
          <a:lstStyle>
            <a:lvl1pPr>
              <a:defRPr sz="2100" b="0" i="0">
                <a:latin typeface="+mj-lt"/>
              </a:defRPr>
            </a:lvl1pPr>
            <a:lvl2pPr>
              <a:defRPr/>
            </a:lvl2pPr>
          </a:lstStyle>
          <a:p>
            <a:pPr lvl="0">
              <a:defRPr/>
            </a:pPr>
            <a:r>
              <a:rPr lang="en-GB"/>
              <a:t>Subtitle 2</a:t>
            </a:r>
            <a:endParaRPr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 bwMode="auto">
          <a:xfrm>
            <a:off x="6096001" y="2155457"/>
            <a:ext cx="5545139" cy="3129741"/>
          </a:xfrm>
        </p:spPr>
        <p:txBody>
          <a:bodyPr/>
          <a:lstStyle>
            <a:lvl1pPr>
              <a:defRPr lang="en-US" sz="1400" b="1" i="0" u="none" strike="noStrike" cap="none" spc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400" b="0" i="0" u="none" strike="noStrike" cap="none" spc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5750" indent="-285750">
              <a:buFont typeface="Arial"/>
              <a:buChar char="•"/>
              <a:defRPr sz="1400">
                <a:solidFill>
                  <a:schemeClr val="tx1"/>
                </a:solidFill>
                <a:latin typeface="+mn-lt"/>
              </a:defRPr>
            </a:lvl3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9"/>
          </p:nvPr>
        </p:nvSpPr>
        <p:spPr bwMode="auto">
          <a:xfrm>
            <a:off x="5607568" y="6145788"/>
            <a:ext cx="4895331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20"/>
          </p:nvPr>
        </p:nvSpPr>
        <p:spPr bwMode="auto"/>
        <p:txBody>
          <a:bodyPr/>
          <a:lstStyle/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 userDrawn="1">
  <p:cSld name="2_Title 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49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481688" y="1905136"/>
            <a:ext cx="11082378" cy="1470025"/>
          </a:xfrm>
        </p:spPr>
        <p:txBody>
          <a:bodyPr lIns="0" tIns="0" rIns="0" bIns="0" anchor="b">
            <a:noAutofit/>
          </a:bodyPr>
          <a:lstStyle>
            <a:lvl1pPr algn="l">
              <a:defRPr sz="4800" b="0" i="0" spc="300">
                <a:solidFill>
                  <a:schemeClr val="bg1"/>
                </a:solidFill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Presentation title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 bwMode="auto">
          <a:xfrm>
            <a:off x="481687" y="3445471"/>
            <a:ext cx="11082379" cy="137369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 b="0" i="0">
                <a:solidFill>
                  <a:schemeClr val="accent3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GB"/>
              <a:t>Subtitle</a:t>
            </a:r>
            <a:endParaRPr/>
          </a:p>
        </p:txBody>
      </p:sp>
      <p:sp>
        <p:nvSpPr>
          <p:cNvPr id="5" name="ZoneTexte 4"/>
          <p:cNvSpPr txBox="1"/>
          <p:nvPr userDrawn="1"/>
        </p:nvSpPr>
        <p:spPr bwMode="auto">
          <a:xfrm>
            <a:off x="6895652" y="634701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endParaRPr lang="fr-FR" sz="1600"/>
          </a:p>
        </p:txBody>
      </p:sp>
      <p:pic>
        <p:nvPicPr>
          <p:cNvPr id="48" name="Image 47"/>
          <p:cNvPicPr>
            <a:picLocks noChangeAspect="1"/>
          </p:cNvPicPr>
          <p:nvPr userDrawn="1"/>
        </p:nvPicPr>
        <p:blipFill>
          <a:blip r:embed="rId5"/>
          <a:srcRect t="64566"/>
          <a:stretch/>
        </p:blipFill>
        <p:spPr bwMode="auto">
          <a:xfrm>
            <a:off x="-553994" y="6223298"/>
            <a:ext cx="12745993" cy="85262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 userDrawn="1"/>
        </p:nvPicPr>
        <p:blipFill>
          <a:blip r:embed="rId5"/>
          <a:srcRect l="5641" t="12367" r="74331" b="37759"/>
          <a:stretch/>
        </p:blipFill>
        <p:spPr bwMode="auto">
          <a:xfrm>
            <a:off x="266699" y="453321"/>
            <a:ext cx="2552701" cy="1200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1_Title Slide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0" y="1"/>
            <a:ext cx="12192000" cy="3429000"/>
          </a:xfrm>
          <a:prstGeom prst="rect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600">
              <a:latin typeface="Montserrat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6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0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481688" y="1905136"/>
            <a:ext cx="11082378" cy="1470025"/>
          </a:xfrm>
        </p:spPr>
        <p:txBody>
          <a:bodyPr lIns="0" tIns="0" rIns="0" bIns="0" anchor="b">
            <a:noAutofit/>
          </a:bodyPr>
          <a:lstStyle>
            <a:lvl1pPr algn="l">
              <a:defRPr sz="4800" b="0" i="0" spc="300">
                <a:solidFill>
                  <a:schemeClr val="tx1"/>
                </a:solidFill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Presentation title</a:t>
            </a:r>
            <a:endParaRPr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481687" y="3445471"/>
            <a:ext cx="11082379" cy="137369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 b="0" i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GB"/>
              <a:t>Subtitle</a:t>
            </a:r>
            <a:endParaRPr/>
          </a:p>
        </p:txBody>
      </p:sp>
      <p:pic>
        <p:nvPicPr>
          <p:cNvPr id="21" name="Image 20"/>
          <p:cNvPicPr>
            <a:picLocks noChangeAspect="1"/>
          </p:cNvPicPr>
          <p:nvPr userDrawn="1"/>
        </p:nvPicPr>
        <p:blipFill>
          <a:blip r:embed="rId5"/>
          <a:srcRect t="64566"/>
          <a:stretch/>
        </p:blipFill>
        <p:spPr bwMode="auto">
          <a:xfrm>
            <a:off x="-553994" y="6223298"/>
            <a:ext cx="12745993" cy="852627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 userDrawn="1"/>
        </p:nvPicPr>
        <p:blipFill>
          <a:blip r:embed="rId5"/>
          <a:srcRect l="4347" t="14218" r="74812" b="39176"/>
          <a:stretch/>
        </p:blipFill>
        <p:spPr bwMode="auto">
          <a:xfrm>
            <a:off x="0" y="489793"/>
            <a:ext cx="2656442" cy="11214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3_Title Slide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0" y="0"/>
            <a:ext cx="12192000" cy="2968673"/>
          </a:xfrm>
          <a:prstGeom prst="rect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600">
              <a:latin typeface="Montserrat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1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554809" y="1451168"/>
            <a:ext cx="11082378" cy="1470025"/>
          </a:xfrm>
        </p:spPr>
        <p:txBody>
          <a:bodyPr lIns="0" tIns="0" rIns="0" bIns="0" anchor="b">
            <a:noAutofit/>
          </a:bodyPr>
          <a:lstStyle>
            <a:lvl1pPr algn="l">
              <a:defRPr sz="4800" b="0" i="0" spc="300">
                <a:solidFill>
                  <a:schemeClr val="tx1"/>
                </a:solidFill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Presentation title</a:t>
            </a:r>
            <a:endParaRPr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554809" y="2989461"/>
            <a:ext cx="11082379" cy="137369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 b="0" i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GB"/>
              <a:t>Subtitle</a:t>
            </a:r>
            <a:endParaRPr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5"/>
          <a:stretch/>
        </p:blipFill>
        <p:spPr bwMode="auto">
          <a:xfrm>
            <a:off x="-553994" y="4669602"/>
            <a:ext cx="12745993" cy="24063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 userDrawn="1">
  <p:cSld name="1_Title 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0" y="0"/>
            <a:ext cx="12191999" cy="2637183"/>
          </a:xfrm>
          <a:prstGeom prst="rect">
            <a:avLst/>
          </a:prstGeom>
          <a:solidFill>
            <a:schemeClr val="bg2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fr-FR" sz="1600">
              <a:latin typeface="Montserrat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4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2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 bwMode="auto">
          <a:xfrm>
            <a:off x="481687" y="2637183"/>
            <a:ext cx="11082379" cy="137369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 b="0" i="0">
                <a:solidFill>
                  <a:schemeClr val="bg2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GB"/>
              <a:t>Subtitle</a:t>
            </a:r>
            <a:endParaRPr/>
          </a:p>
        </p:txBody>
      </p:sp>
      <p:sp>
        <p:nvSpPr>
          <p:cNvPr id="5" name="ZoneTexte 4"/>
          <p:cNvSpPr txBox="1"/>
          <p:nvPr userDrawn="1"/>
        </p:nvSpPr>
        <p:spPr bwMode="auto">
          <a:xfrm>
            <a:off x="6895652" y="634701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endParaRPr lang="fr-FR" sz="1600"/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 bwMode="auto">
          <a:xfrm>
            <a:off x="481687" y="1109162"/>
            <a:ext cx="11082378" cy="1470025"/>
          </a:xfrm>
        </p:spPr>
        <p:txBody>
          <a:bodyPr lIns="0" tIns="0" rIns="0" bIns="0" anchor="b">
            <a:noAutofit/>
          </a:bodyPr>
          <a:lstStyle>
            <a:lvl1pPr algn="l">
              <a:defRPr sz="4800" b="0" i="0" spc="300">
                <a:solidFill>
                  <a:schemeClr val="tx1"/>
                </a:solidFill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Presentation title</a:t>
            </a:r>
            <a:endParaRPr/>
          </a:p>
        </p:txBody>
      </p:sp>
      <p:pic>
        <p:nvPicPr>
          <p:cNvPr id="15" name="Image 14"/>
          <p:cNvPicPr>
            <a:picLocks noChangeAspect="1"/>
          </p:cNvPicPr>
          <p:nvPr userDrawn="1"/>
        </p:nvPicPr>
        <p:blipFill>
          <a:blip r:embed="rId5"/>
          <a:stretch/>
        </p:blipFill>
        <p:spPr bwMode="auto">
          <a:xfrm>
            <a:off x="-553994" y="4669602"/>
            <a:ext cx="12745993" cy="24063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 userDrawn="1">
  <p:cSld name="3_Title 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0" y="0"/>
            <a:ext cx="12191999" cy="3445471"/>
          </a:xfrm>
          <a:prstGeom prst="rect">
            <a:avLst/>
          </a:prstGeom>
          <a:solidFill>
            <a:schemeClr val="bg2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fr-FR" sz="1600">
              <a:latin typeface="Montserrat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8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3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 bwMode="auto">
          <a:xfrm>
            <a:off x="481687" y="3445471"/>
            <a:ext cx="11082379" cy="137369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 b="0" i="0">
                <a:solidFill>
                  <a:schemeClr val="bg2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GB"/>
              <a:t>Subtitle</a:t>
            </a:r>
            <a:endParaRPr/>
          </a:p>
        </p:txBody>
      </p:sp>
      <p:sp>
        <p:nvSpPr>
          <p:cNvPr id="5" name="ZoneTexte 4"/>
          <p:cNvSpPr txBox="1"/>
          <p:nvPr userDrawn="1"/>
        </p:nvSpPr>
        <p:spPr bwMode="auto">
          <a:xfrm>
            <a:off x="6895652" y="634701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endParaRPr lang="fr-FR" sz="1600"/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 bwMode="auto">
          <a:xfrm>
            <a:off x="481688" y="1905136"/>
            <a:ext cx="11082378" cy="1470025"/>
          </a:xfrm>
        </p:spPr>
        <p:txBody>
          <a:bodyPr lIns="0" tIns="0" rIns="0" bIns="0" anchor="b">
            <a:noAutofit/>
          </a:bodyPr>
          <a:lstStyle>
            <a:lvl1pPr algn="l">
              <a:defRPr sz="4800" b="0" i="0" spc="300">
                <a:solidFill>
                  <a:schemeClr val="tx1"/>
                </a:solidFill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Presentation title</a:t>
            </a:r>
            <a:endParaRPr/>
          </a:p>
        </p:txBody>
      </p:sp>
      <p:pic>
        <p:nvPicPr>
          <p:cNvPr id="14" name="Image 13"/>
          <p:cNvPicPr>
            <a:picLocks noChangeAspect="1"/>
          </p:cNvPicPr>
          <p:nvPr userDrawn="1"/>
        </p:nvPicPr>
        <p:blipFill>
          <a:blip r:embed="rId5"/>
          <a:srcRect t="64566"/>
          <a:stretch/>
        </p:blipFill>
        <p:spPr bwMode="auto">
          <a:xfrm>
            <a:off x="-553994" y="6223298"/>
            <a:ext cx="12745993" cy="852627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 userDrawn="1"/>
        </p:nvPicPr>
        <p:blipFill>
          <a:blip r:embed="rId5"/>
          <a:srcRect l="4347" t="14218" r="74812" b="39176"/>
          <a:stretch/>
        </p:blipFill>
        <p:spPr bwMode="auto">
          <a:xfrm>
            <a:off x="0" y="489793"/>
            <a:ext cx="2656442" cy="11214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 Slide with Imag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" name="Picture Placeholder 51"/>
          <p:cNvSpPr>
            <a:spLocks noGrp="1"/>
          </p:cNvSpPr>
          <p:nvPr>
            <p:ph type="pic" sz="quarter" idx="10"/>
          </p:nvPr>
        </p:nvSpPr>
        <p:spPr bwMode="auto">
          <a:xfrm>
            <a:off x="4234" y="0"/>
            <a:ext cx="12187767" cy="3120543"/>
          </a:xfrm>
          <a:prstGeom prst="rect">
            <a:avLst/>
          </a:prstGeom>
          <a:solidFill>
            <a:srgbClr val="B2B2B2"/>
          </a:solidFill>
        </p:spPr>
        <p:txBody>
          <a:bodyPr anchor="ctr"/>
          <a:lstStyle>
            <a:lvl1pPr marL="0" indent="0" algn="ctr">
              <a:buNone/>
              <a:defRPr sz="2800" b="0" i="0">
                <a:latin typeface="Montserrat"/>
              </a:defRPr>
            </a:lvl1pPr>
          </a:lstStyle>
          <a:p>
            <a:pPr>
              <a:defRPr/>
            </a:pPr>
            <a:endParaRPr lang="en-GB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2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4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555628" y="2758259"/>
            <a:ext cx="11085510" cy="1028002"/>
          </a:xfrm>
        </p:spPr>
        <p:txBody>
          <a:bodyPr lIns="0" tIns="0" rIns="0" bIns="0" anchor="b">
            <a:noAutofit/>
          </a:bodyPr>
          <a:lstStyle>
            <a:lvl1pPr algn="l">
              <a:defRPr sz="4400" b="0" i="0">
                <a:solidFill>
                  <a:schemeClr val="bg1"/>
                </a:solidFill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Presentation title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555627" y="3771142"/>
            <a:ext cx="11085510" cy="78734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 b="0" i="0">
                <a:solidFill>
                  <a:srgbClr val="FFFFFF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GB"/>
              <a:t>Subtitle</a:t>
            </a:r>
            <a:endParaRPr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5"/>
          <a:stretch/>
        </p:blipFill>
        <p:spPr bwMode="auto">
          <a:xfrm>
            <a:off x="-553994" y="4669602"/>
            <a:ext cx="12745993" cy="24063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 Slide 3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6" name="oleObj" r:id="rId3" imgW="0" imgH="0" progId="TCLayout.ActiveDocument.1">
                  <p:embed/>
                </p:oleObj>
              </mc:Choice>
              <mc:Fallback>
                <p:oleObj name="oleObj" r:id="rId3" imgW="0" imgH="0" progId="TCLayout.ActiveDocument.1">
                  <p:embed/>
                  <p:pic>
                    <p:nvPicPr>
                      <p:cNvPr id="55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itle 1"/>
          <p:cNvSpPr>
            <a:spLocks noGrp="1"/>
          </p:cNvSpPr>
          <p:nvPr userDrawn="1">
            <p:ph type="ctrTitle" hasCustomPrompt="1"/>
          </p:nvPr>
        </p:nvSpPr>
        <p:spPr bwMode="auto">
          <a:xfrm>
            <a:off x="754891" y="1610726"/>
            <a:ext cx="9289473" cy="856962"/>
          </a:xfrm>
        </p:spPr>
        <p:txBody>
          <a:bodyPr lIns="0" tIns="0" rIns="0" bIns="0" anchor="b">
            <a:noAutofit/>
          </a:bodyPr>
          <a:lstStyle>
            <a:lvl1pPr algn="l">
              <a:defRPr sz="4000" b="0" i="0">
                <a:solidFill>
                  <a:schemeClr val="tx1"/>
                </a:solidFill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Presentation title</a:t>
            </a:r>
            <a:endParaRPr/>
          </a:p>
        </p:txBody>
      </p:sp>
      <p:sp>
        <p:nvSpPr>
          <p:cNvPr id="17" name="Subtitle 2"/>
          <p:cNvSpPr>
            <a:spLocks noGrp="1"/>
          </p:cNvSpPr>
          <p:nvPr userDrawn="1">
            <p:ph type="subTitle" idx="1" hasCustomPrompt="1"/>
          </p:nvPr>
        </p:nvSpPr>
        <p:spPr bwMode="auto">
          <a:xfrm>
            <a:off x="754891" y="2542221"/>
            <a:ext cx="9289472" cy="85696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GB"/>
              <a:t>Subtitle 1</a:t>
            </a:r>
            <a:endParaRPr/>
          </a:p>
        </p:txBody>
      </p:sp>
      <p:pic>
        <p:nvPicPr>
          <p:cNvPr id="12" name="Image 11"/>
          <p:cNvPicPr>
            <a:picLocks noChangeAspect="1"/>
          </p:cNvPicPr>
          <p:nvPr userDrawn="1"/>
        </p:nvPicPr>
        <p:blipFill>
          <a:blip r:embed="rId5"/>
          <a:srcRect l="5940" t="13887" r="74630" b="38085"/>
          <a:stretch/>
        </p:blipFill>
        <p:spPr bwMode="auto">
          <a:xfrm>
            <a:off x="413569" y="6078847"/>
            <a:ext cx="1208628" cy="564027"/>
          </a:xfrm>
          <a:prstGeom prst="rect">
            <a:avLst/>
          </a:prstGeom>
        </p:spPr>
      </p:pic>
      <p:sp>
        <p:nvSpPr>
          <p:cNvPr id="8" name="Espace réservé du pied de page 3"/>
          <p:cNvSpPr>
            <a:spLocks noGrp="1"/>
          </p:cNvSpPr>
          <p:nvPr>
            <p:ph type="ftr" sz="quarter" idx="10"/>
          </p:nvPr>
        </p:nvSpPr>
        <p:spPr bwMode="auto">
          <a:xfrm>
            <a:off x="1676399" y="6203278"/>
            <a:ext cx="883920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2. Titre slide 3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159132" y="168870"/>
            <a:ext cx="11873735" cy="6520259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600">
              <a:latin typeface="Montserra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589790" y="1692242"/>
            <a:ext cx="9289473" cy="856962"/>
          </a:xfrm>
        </p:spPr>
        <p:txBody>
          <a:bodyPr lIns="0" tIns="0" rIns="0" bIns="0" anchor="b">
            <a:noAutofit/>
          </a:bodyPr>
          <a:lstStyle>
            <a:lvl1pPr algn="l">
              <a:defRPr sz="4000" b="0" i="0">
                <a:solidFill>
                  <a:schemeClr val="tx1"/>
                </a:solidFill>
                <a:latin typeface="+mj-lt"/>
                <a:cs typeface="Taviraj Medium"/>
              </a:defRPr>
            </a:lvl1pPr>
          </a:lstStyle>
          <a:p>
            <a:pPr>
              <a:defRPr/>
            </a:pPr>
            <a:r>
              <a:rPr lang="en-GB"/>
              <a:t>Presentation title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589790" y="2743461"/>
            <a:ext cx="9289472" cy="616569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800" b="0" i="0">
                <a:solidFill>
                  <a:schemeClr val="bg2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GB"/>
              <a:t>Subtitle 1</a:t>
            </a:r>
            <a:endParaRPr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 bwMode="auto">
          <a:xfrm>
            <a:off x="1663698" y="6145788"/>
            <a:ext cx="8839201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 bwMode="auto"/>
        <p:txBody>
          <a:bodyPr/>
          <a:lstStyle/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vmlDrawing" Target="../drawings/vmlDrawing1.v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159132" y="168870"/>
            <a:ext cx="11873735" cy="6520259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600">
              <a:latin typeface="Montserrat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oleObj" r:id="rId22" imgW="0" imgH="0" progId="TCLayout.ActiveDocument.1">
                  <p:embed/>
                </p:oleObj>
              </mc:Choice>
              <mc:Fallback>
                <p:oleObj name="oleObj" r:id="rId22" imgW="0" imgH="0" progId="TCLayout.ActiveDocument.1">
                  <p:embed/>
                  <p:pic>
                    <p:nvPicPr>
                      <p:cNvPr id="7" name=""/>
                      <p:cNvPicPr/>
                      <p:nvPr/>
                    </p:nvPicPr>
                    <p:blipFill>
                      <a:blip r:embed="rId23"/>
                      <a:stretch/>
                    </p:blipFill>
                    <p:spPr bwMode="auto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 bwMode="auto">
          <a:xfrm>
            <a:off x="552522" y="410322"/>
            <a:ext cx="11088616" cy="62533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>
              <a:defRPr/>
            </a:pPr>
            <a:r>
              <a:rPr lang="en-GB"/>
              <a:t>Title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 bwMode="auto">
          <a:xfrm>
            <a:off x="552522" y="1168401"/>
            <a:ext cx="11088616" cy="33530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1">
              <a:defRPr/>
            </a:pPr>
            <a:r>
              <a:rPr lang="en-GB"/>
              <a:t>Third level</a:t>
            </a:r>
            <a:endParaRPr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3"/>
          </p:nvPr>
        </p:nvSpPr>
        <p:spPr bwMode="auto">
          <a:xfrm>
            <a:off x="1894006" y="6173787"/>
            <a:ext cx="83167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4"/>
          </p:nvPr>
        </p:nvSpPr>
        <p:spPr bwMode="auto">
          <a:xfrm>
            <a:off x="11074400" y="6201466"/>
            <a:ext cx="5667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75420585-EF40-544B-9E2D-31F92701F945}" type="slidenum">
              <a:rPr lang="en-US"/>
              <a:t>‹#›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4"/>
          <a:stretch/>
        </p:blipFill>
        <p:spPr bwMode="auto">
          <a:xfrm>
            <a:off x="213609" y="6043683"/>
            <a:ext cx="1353024" cy="62533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hdr="0" dt="0"/>
  <p:txStyles>
    <p:titleStyle>
      <a:lvl1pPr algn="l" defTabSz="914400">
        <a:spcBef>
          <a:spcPts val="0"/>
        </a:spcBef>
        <a:buNone/>
        <a:defRPr sz="3200" b="0" i="0">
          <a:solidFill>
            <a:schemeClr val="tx1"/>
          </a:solidFill>
          <a:latin typeface="+mj-lt"/>
          <a:ea typeface="+mj-ea"/>
          <a:cs typeface="Taviraj Medium"/>
        </a:defRPr>
      </a:lvl1pPr>
    </p:titleStyle>
    <p:bodyStyle>
      <a:lvl1pPr marL="0" indent="0" algn="l" defTabSz="914400">
        <a:spcBef>
          <a:spcPts val="600"/>
        </a:spcBef>
        <a:spcAft>
          <a:spcPts val="1200"/>
        </a:spcAft>
        <a:buFont typeface="Arial"/>
        <a:buNone/>
        <a:defRPr sz="1600" b="0" i="0">
          <a:solidFill>
            <a:schemeClr val="tx1"/>
          </a:solidFill>
          <a:latin typeface="+mn-lt"/>
          <a:ea typeface="+mn-ea"/>
          <a:cs typeface="+mn-cs"/>
        </a:defRPr>
      </a:lvl1pPr>
      <a:lvl2pPr marL="285750" indent="-285750" algn="l" defTabSz="914400">
        <a:spcBef>
          <a:spcPts val="0"/>
        </a:spcBef>
        <a:spcAft>
          <a:spcPts val="600"/>
        </a:spcAft>
        <a:buFont typeface="Arial"/>
        <a:buChar char="•"/>
        <a:defRPr sz="1600" b="0" i="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>
        <a:spcBef>
          <a:spcPts val="0"/>
        </a:spcBef>
        <a:spcAft>
          <a:spcPts val="600"/>
        </a:spcAft>
        <a:buFont typeface="Arial"/>
        <a:buNone/>
        <a:defRPr sz="1600" b="0" i="0">
          <a:solidFill>
            <a:schemeClr val="tx1"/>
          </a:solidFill>
          <a:latin typeface="Montserrat Ligh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EF01: Macroeconomics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001" sz="2800" dirty="0"/>
              <a:t>Sources of Fluctuations</a:t>
            </a:r>
            <a:endParaRPr lang="fr-FR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w="http://schemas.openxmlformats.org/wordprocessingml/2006/main" xmlns:m="http://schemas.openxmlformats.org/officeDocument/2006/math" xmlns="">
      <p:transition spd="med" advClick="1">
        <p:fade thruBlk="0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5562D6-4331-48AE-A948-58A8F642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Supply Shock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A508F7D-75D1-485F-9E7C-2F8AA5FED9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Theoretical Impact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Placeholder 8"/>
              <p:cNvSpPr>
                <a:spLocks noGrp="1"/>
              </p:cNvSpPr>
              <p:nvPr>
                <p:ph type="body" sz="quarter" idx="16"/>
              </p:nvPr>
            </p:nvSpPr>
            <p:spPr>
              <a:xfrm>
                <a:off x="6295352" y="2018498"/>
                <a:ext cx="5337050" cy="3910988"/>
              </a:xfrm>
            </p:spPr>
            <p:txBody>
              <a:bodyPr/>
              <a:lstStyle/>
              <a:p>
                <a:r>
                  <a:rPr lang="en-001" dirty="0"/>
                  <a:t>A shock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001" i="1">
                        <a:latin typeface="Cambria Math" panose="02040503050406030204" pitchFamily="18" charset="0"/>
                      </a:rPr>
                      <m:t>𝑑</m:t>
                    </m:r>
                    <m:sSubSup>
                      <m:sSubSupPr>
                        <m:ctrlPr>
                          <a:rPr lang="en-001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001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001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001" i="1">
                            <a:latin typeface="Cambria Math" panose="02040503050406030204" pitchFamily="18" charset="0"/>
                          </a:rPr>
                          <m:t>𝑛𝑡</m:t>
                        </m:r>
                      </m:sup>
                    </m:sSubSup>
                  </m:oMath>
                </a14:m>
                <a:r>
                  <a:rPr lang="en-US" dirty="0"/>
                  <a:t> </a:t>
                </a:r>
                <a:r>
                  <a:rPr lang="en-001" dirty="0"/>
                  <a:t>to aggregate demand:</a:t>
                </a:r>
              </a:p>
              <a:p>
                <a:endParaRPr lang="en-001" dirty="0"/>
              </a:p>
              <a:p>
                <a:pPr marL="285750" indent="-285750">
                  <a:buFontTx/>
                  <a:buChar char="-"/>
                </a:pPr>
                <a:r>
                  <a:rPr lang="fr-FR" dirty="0"/>
                  <a:t>Changes</a:t>
                </a:r>
                <a:r>
                  <a:rPr lang="en-001" dirty="0"/>
                  <a:t> output by:</a:t>
                </a:r>
              </a:p>
              <a:p>
                <a:pPr lvl="1" indent="0" algn="ctr">
                  <a:buNone/>
                </a:pPr>
                <a14:m>
                  <m:oMath xmlns:m="http://schemas.openxmlformats.org/officeDocument/2006/math">
                    <m:r>
                      <a:rPr lang="en-001" i="1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00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001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001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001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00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001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001" i="1">
                                <a:latin typeface="Cambria Math" panose="02040503050406030204" pitchFamily="18" charset="0"/>
                              </a:rPr>
                              <m:t>𝜎𝛾𝜅</m:t>
                            </m:r>
                          </m:num>
                          <m:den>
                            <m:r>
                              <a:rPr lang="en-001" i="1">
                                <a:latin typeface="Cambria Math" panose="02040503050406030204" pitchFamily="18" charset="0"/>
                              </a:rPr>
                              <m:t>1+</m:t>
                            </m:r>
                            <m:r>
                              <a:rPr lang="en-001" i="1">
                                <a:latin typeface="Cambria Math" panose="02040503050406030204" pitchFamily="18" charset="0"/>
                              </a:rPr>
                              <m:t>𝜎𝛾𝜅</m:t>
                            </m:r>
                          </m:den>
                        </m:f>
                      </m:e>
                    </m:d>
                    <m:r>
                      <a:rPr lang="en-001" b="0" i="1" smtClean="0">
                        <a:latin typeface="Cambria Math" panose="02040503050406030204" pitchFamily="18" charset="0"/>
                      </a:rPr>
                      <m:t>𝑑</m:t>
                    </m:r>
                    <m:sSubSup>
                      <m:sSubSupPr>
                        <m:ctrlPr>
                          <a:rPr lang="en-001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𝑛𝑡</m:t>
                        </m:r>
                      </m:sup>
                    </m:sSubSup>
                  </m:oMath>
                </a14:m>
                <a:r>
                  <a:rPr lang="en-001" dirty="0"/>
                  <a:t> 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/>
                  <a:t>Changes </a:t>
                </a:r>
                <a:r>
                  <a:rPr lang="en-001" dirty="0"/>
                  <a:t>inflation by: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i="1"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00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𝜅</m:t>
                              </m:r>
                            </m:num>
                            <m:den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𝜎𝛾𝜅</m:t>
                              </m:r>
                            </m:den>
                          </m:f>
                        </m:e>
                      </m:d>
                      <m:r>
                        <a:rPr lang="en-001" i="1">
                          <a:latin typeface="Cambria Math" panose="02040503050406030204" pitchFamily="18" charset="0"/>
                        </a:rPr>
                        <m:t>𝑑</m:t>
                      </m:r>
                      <m:sSubSup>
                        <m:sSubSup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𝑛𝑡</m:t>
                          </m:r>
                        </m:sup>
                      </m:sSubSup>
                    </m:oMath>
                  </m:oMathPara>
                </a14:m>
                <a:endParaRPr lang="en-001" dirty="0"/>
              </a:p>
              <a:p>
                <a:endParaRPr lang="en-001" dirty="0"/>
              </a:p>
              <a:p>
                <a:r>
                  <a:rPr lang="en-001" dirty="0"/>
                  <a:t>Parameters are the same as before:</a:t>
                </a:r>
              </a:p>
              <a:p>
                <a:endParaRPr lang="en-001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001" i="1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001" dirty="0"/>
                  <a:t>: </a:t>
                </a:r>
                <a:r>
                  <a:rPr lang="en-US" dirty="0"/>
                  <a:t>investment-savings decision from consumers and firms 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001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001" dirty="0"/>
                  <a:t>: reaction of the central bank</a:t>
                </a: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001" i="1">
                        <a:latin typeface="Cambria Math" panose="02040503050406030204" pitchFamily="18" charset="0"/>
                      </a:rPr>
                      <m:t>𝜅</m:t>
                    </m:r>
                  </m:oMath>
                </a14:m>
                <a:r>
                  <a:rPr lang="en-001" dirty="0"/>
                  <a:t>: linked to the price-setting behaviour of firms</a:t>
                </a:r>
              </a:p>
            </p:txBody>
          </p:sp>
        </mc:Choice>
        <mc:Fallback xmlns="">
          <p:sp>
            <p:nvSpPr>
              <p:cNvPr id="9" name="Text Placeholder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xfrm>
                <a:off x="6295352" y="2018498"/>
                <a:ext cx="5337050" cy="3910988"/>
              </a:xfrm>
              <a:blipFill>
                <a:blip r:embed="rId2"/>
                <a:stretch>
                  <a:fillRect l="-1943" t="-12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96D859-75FB-4201-B0D6-03F5970BD0B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EE0B0AC-5163-4F29-A929-E2E16B725BF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10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 dirty="0"/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830620" y="5733256"/>
            <a:ext cx="432048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 bwMode="auto">
          <a:xfrm flipH="1" flipV="1">
            <a:off x="830620" y="2285669"/>
            <a:ext cx="8384" cy="346476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 bwMode="auto">
          <a:xfrm flipV="1">
            <a:off x="1455329" y="3000372"/>
            <a:ext cx="3448048" cy="1958796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auto">
          <a:xfrm>
            <a:off x="1300524" y="2624379"/>
            <a:ext cx="3448048" cy="2592288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 bwMode="auto">
          <a:xfrm>
            <a:off x="1550700" y="2533213"/>
            <a:ext cx="52290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dirty="0"/>
              <a:t>AD</a:t>
            </a:r>
            <a:endParaRPr lang="fr-FR" dirty="0"/>
          </a:p>
        </p:txBody>
      </p:sp>
      <p:sp>
        <p:nvSpPr>
          <p:cNvPr id="17" name="TextBox 16"/>
          <p:cNvSpPr txBox="1"/>
          <p:nvPr/>
        </p:nvSpPr>
        <p:spPr bwMode="auto">
          <a:xfrm>
            <a:off x="1669424" y="4972250"/>
            <a:ext cx="508473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dirty="0"/>
              <a:t>AS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 bwMode="auto">
              <a:xfrm>
                <a:off x="5202824" y="5544765"/>
                <a:ext cx="392415" cy="3847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001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02824" y="5544765"/>
                <a:ext cx="392415" cy="384721"/>
              </a:xfrm>
              <a:prstGeom prst="rect">
                <a:avLst/>
              </a:prstGeom>
              <a:blipFill>
                <a:blip r:embed="rId3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 bwMode="auto">
              <a:xfrm>
                <a:off x="515439" y="1950846"/>
                <a:ext cx="401520" cy="3847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en-001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5439" y="1950846"/>
                <a:ext cx="401520" cy="3847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Connector 25"/>
          <p:cNvCxnSpPr/>
          <p:nvPr/>
        </p:nvCxnSpPr>
        <p:spPr bwMode="auto">
          <a:xfrm flipV="1">
            <a:off x="1177314" y="2852936"/>
            <a:ext cx="2686438" cy="1533227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flipH="1">
            <a:off x="3575720" y="3140968"/>
            <a:ext cx="97763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40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5562D6-4331-48AE-A948-58A8F642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Espace réservé du contenu 4">
                <a:extLst>
                  <a:ext uri="{FF2B5EF4-FFF2-40B4-BE49-F238E27FC236}">
                    <a16:creationId xmlns:a16="http://schemas.microsoft.com/office/drawing/2014/main" id="{0F830E37-4560-46D5-8D45-E55A857BC333}"/>
                  </a:ext>
                </a:extLst>
              </p:cNvPr>
              <p:cNvSpPr>
                <a:spLocks noGrp="1"/>
              </p:cNvSpPr>
              <p:nvPr>
                <p:ph idx="12"/>
              </p:nvPr>
            </p:nvSpPr>
            <p:spPr>
              <a:xfrm>
                <a:off x="542926" y="1556792"/>
                <a:ext cx="11098211" cy="4392488"/>
              </a:xfrm>
            </p:spPr>
            <p:txBody>
              <a:bodyPr/>
              <a:lstStyle/>
              <a:p>
                <a:r>
                  <a:rPr lang="en-US" dirty="0"/>
                  <a:t>A supply shock is a chock to naural output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dy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𝑛𝑡</m:t>
                        </m:r>
                      </m:sup>
                    </m:sSubSup>
                  </m:oMath>
                </a14:m>
                <a:r>
                  <a:rPr lang="en-US" dirty="0"/>
                  <a:t>.</a:t>
                </a:r>
                <a:endParaRPr lang="en-001" dirty="0"/>
              </a:p>
              <a:p>
                <a:r>
                  <a:rPr lang="en-US" dirty="0"/>
                  <a:t>What does it represent? What causes a positive shift to the supply curve?</a:t>
                </a:r>
                <a:endParaRPr lang="en-001" dirty="0"/>
              </a:p>
              <a:p>
                <a:pPr marL="342900" indent="-342900">
                  <a:buFontTx/>
                  <a:buChar char="-"/>
                </a:pPr>
                <a:r>
                  <a:rPr lang="en-001" dirty="0"/>
                  <a:t>Same changes that affect it in the long run (they affect natural output)</a:t>
                </a:r>
                <a:endParaRPr lang="en-US" dirty="0"/>
              </a:p>
              <a:p>
                <a:pPr marL="342900" indent="-342900">
                  <a:buFontTx/>
                  <a:buChar char="-"/>
                </a:pPr>
                <a:r>
                  <a:rPr lang="en-001" dirty="0"/>
                  <a:t>Changes in the factors of production</a:t>
                </a:r>
                <a:endParaRPr lang="en-US" dirty="0"/>
              </a:p>
              <a:p>
                <a:pPr marL="342900" indent="-342900">
                  <a:buFontTx/>
                  <a:buChar char="-"/>
                </a:pPr>
                <a:r>
                  <a:rPr lang="en-US" dirty="0"/>
                  <a:t>Productivity shock</a:t>
                </a:r>
                <a:endParaRPr lang="en-001" dirty="0"/>
              </a:p>
              <a:p>
                <a:pPr marL="342900" indent="-342900">
                  <a:buFontTx/>
                  <a:buChar char="-"/>
                </a:pPr>
                <a:r>
                  <a:rPr lang="en-US" dirty="0"/>
                  <a:t>Changes to firm’s markups</a:t>
                </a:r>
                <a:endParaRPr lang="en-001" dirty="0"/>
              </a:p>
              <a:p>
                <a:pPr marL="342900" indent="-342900">
                  <a:buFontTx/>
                  <a:buChar char="-"/>
                </a:pPr>
                <a:r>
                  <a:rPr lang="en-001" dirty="0"/>
                  <a:t>Changes in prices expectations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Espace réservé du contenu 4">
                <a:extLst>
                  <a:ext uri="{FF2B5EF4-FFF2-40B4-BE49-F238E27FC236}">
                    <a16:creationId xmlns:a16="http://schemas.microsoft.com/office/drawing/2014/main" id="{0F830E37-4560-46D5-8D45-E55A857BC3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2"/>
              </p:nvPr>
            </p:nvSpPr>
            <p:spPr>
              <a:xfrm>
                <a:off x="542926" y="1556792"/>
                <a:ext cx="11098211" cy="4392488"/>
              </a:xfrm>
              <a:blipFill>
                <a:blip r:embed="rId2"/>
                <a:stretch>
                  <a:fillRect l="-1373" t="-166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96D859-75FB-4201-B0D6-03F5970BD0B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EE0B0AC-5163-4F29-A929-E2E16B725BF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446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5562D6-4331-48AE-A948-58A8F642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01" dirty="0"/>
              <a:t>Supply Shock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6295352" y="764704"/>
            <a:ext cx="5337050" cy="5328593"/>
          </a:xfrm>
        </p:spPr>
        <p:txBody>
          <a:bodyPr/>
          <a:lstStyle/>
          <a:p>
            <a:r>
              <a:rPr lang="en-001" dirty="0"/>
              <a:t>As negative supply shock shifts the AS curve to the left</a:t>
            </a:r>
          </a:p>
          <a:p>
            <a:pPr marL="285750" indent="-285750">
              <a:buFontTx/>
              <a:buChar char="-"/>
            </a:pPr>
            <a:r>
              <a:rPr lang="en-001" dirty="0"/>
              <a:t>H</a:t>
            </a:r>
            <a:r>
              <a:rPr lang="fr-FR" dirty="0"/>
              <a:t>i</a:t>
            </a:r>
            <a:r>
              <a:rPr lang="en-001" dirty="0"/>
              <a:t>gher inflation</a:t>
            </a:r>
          </a:p>
          <a:p>
            <a:pPr marL="285750" indent="-285750">
              <a:buFontTx/>
              <a:buChar char="-"/>
            </a:pPr>
            <a:r>
              <a:rPr lang="en-001" dirty="0"/>
              <a:t>Lower output</a:t>
            </a:r>
          </a:p>
          <a:p>
            <a:pPr marL="285750" indent="-285750">
              <a:buFontTx/>
              <a:buChar char="-"/>
            </a:pPr>
            <a:endParaRPr lang="en-001" dirty="0"/>
          </a:p>
          <a:p>
            <a:r>
              <a:rPr lang="en-001" dirty="0"/>
              <a:t>How can governement and central bank mitigate the shock</a:t>
            </a:r>
            <a:r>
              <a:rPr lang="en-001" dirty="0" smtClean="0"/>
              <a:t>?</a:t>
            </a:r>
          </a:p>
          <a:p>
            <a:r>
              <a:rPr lang="en-001" dirty="0" smtClean="0"/>
              <a:t>- They can’t quickly act on supply</a:t>
            </a:r>
            <a:endParaRPr lang="en-001" dirty="0"/>
          </a:p>
          <a:p>
            <a:pPr marL="285750" indent="-285750">
              <a:buFontTx/>
              <a:buChar char="-"/>
            </a:pPr>
            <a:endParaRPr lang="en-001" dirty="0"/>
          </a:p>
          <a:p>
            <a:r>
              <a:rPr lang="fr-FR" dirty="0"/>
              <a:t>T</a:t>
            </a:r>
            <a:r>
              <a:rPr lang="en-001" dirty="0"/>
              <a:t>he central bank’s reaction is already in the AD curve</a:t>
            </a:r>
          </a:p>
          <a:p>
            <a:pPr marL="285750" indent="-285750">
              <a:buFontTx/>
              <a:buChar char="-"/>
            </a:pPr>
            <a:r>
              <a:rPr lang="en-001" dirty="0"/>
              <a:t>It makes demand react more on inflation (more horizontal)</a:t>
            </a:r>
          </a:p>
          <a:p>
            <a:pPr marL="285750" indent="-285750">
              <a:buFontTx/>
              <a:buChar char="-"/>
            </a:pPr>
            <a:r>
              <a:rPr lang="en-001" dirty="0"/>
              <a:t>MP curve assumed it cares only about inflation</a:t>
            </a:r>
          </a:p>
          <a:p>
            <a:pPr marL="285750" indent="-285750">
              <a:buFontTx/>
              <a:buChar char="-"/>
            </a:pPr>
            <a:r>
              <a:rPr lang="en-001" dirty="0"/>
              <a:t>... so we don’t have a good framework to look at CB’s reaction</a:t>
            </a:r>
          </a:p>
          <a:p>
            <a:pPr marL="285750" indent="-285750">
              <a:buFontTx/>
              <a:buChar char="-"/>
            </a:pPr>
            <a:endParaRPr lang="en-001" dirty="0"/>
          </a:p>
          <a:p>
            <a:r>
              <a:rPr lang="en-001" dirty="0"/>
              <a:t>The government can stimulate demand to counteract the supply shock</a:t>
            </a:r>
          </a:p>
          <a:p>
            <a:pPr marL="285750" indent="-285750">
              <a:buFontTx/>
              <a:buChar char="-"/>
            </a:pPr>
            <a:r>
              <a:rPr lang="fr-FR" dirty="0"/>
              <a:t>W</a:t>
            </a:r>
            <a:r>
              <a:rPr lang="en-001" dirty="0"/>
              <a:t>ith fiscal policies</a:t>
            </a:r>
          </a:p>
          <a:p>
            <a:pPr marL="285750" indent="-285750">
              <a:buFontTx/>
              <a:buChar char="-"/>
            </a:pPr>
            <a:r>
              <a:rPr lang="en-001" dirty="0"/>
              <a:t>But this works only in the short term</a:t>
            </a:r>
          </a:p>
          <a:p>
            <a:pPr marL="285750" indent="-285750">
              <a:buFontTx/>
              <a:buChar char="-"/>
            </a:pPr>
            <a:r>
              <a:rPr lang="en-001" dirty="0"/>
              <a:t>... </a:t>
            </a:r>
            <a:r>
              <a:rPr lang="fr-FR" dirty="0"/>
              <a:t>A</a:t>
            </a:r>
            <a:r>
              <a:rPr lang="en-001" dirty="0"/>
              <a:t>nd raises a few questions (is it efficient? where does money comes from?)</a:t>
            </a:r>
          </a:p>
          <a:p>
            <a:pPr marL="285750" indent="-285750">
              <a:buFontTx/>
              <a:buChar char="-"/>
            </a:pPr>
            <a:r>
              <a:rPr lang="en-001" dirty="0"/>
              <a:t>... More on this later</a:t>
            </a:r>
          </a:p>
          <a:p>
            <a:pPr marL="285750" indent="-285750">
              <a:buFontTx/>
              <a:buChar char="-"/>
            </a:pPr>
            <a:endParaRPr lang="en-001" dirty="0"/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96D859-75FB-4201-B0D6-03F5970BD0B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EE0B0AC-5163-4F29-A929-E2E16B725BF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12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001" dirty="0"/>
              <a:t>Stabilization Policy</a:t>
            </a:r>
            <a:endParaRPr lang="fr-FR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830620" y="5733256"/>
            <a:ext cx="432048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 bwMode="auto">
          <a:xfrm flipH="1" flipV="1">
            <a:off x="830620" y="2285669"/>
            <a:ext cx="8384" cy="346476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 bwMode="auto">
          <a:xfrm flipV="1">
            <a:off x="1455329" y="3000372"/>
            <a:ext cx="3448048" cy="1958796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 bwMode="auto">
          <a:xfrm>
            <a:off x="1300524" y="2624379"/>
            <a:ext cx="3448048" cy="2592288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 bwMode="auto">
          <a:xfrm>
            <a:off x="1550700" y="2533213"/>
            <a:ext cx="52290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dirty="0"/>
              <a:t>AD</a:t>
            </a:r>
            <a:endParaRPr lang="fr-FR" dirty="0"/>
          </a:p>
        </p:txBody>
      </p:sp>
      <p:sp>
        <p:nvSpPr>
          <p:cNvPr id="21" name="TextBox 20"/>
          <p:cNvSpPr txBox="1"/>
          <p:nvPr/>
        </p:nvSpPr>
        <p:spPr bwMode="auto">
          <a:xfrm>
            <a:off x="1669424" y="4972250"/>
            <a:ext cx="508473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dirty="0"/>
              <a:t>AS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 bwMode="auto">
              <a:xfrm>
                <a:off x="5202824" y="5544765"/>
                <a:ext cx="392415" cy="3847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001" dirty="0"/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02824" y="5544765"/>
                <a:ext cx="392415" cy="384721"/>
              </a:xfrm>
              <a:prstGeom prst="rect">
                <a:avLst/>
              </a:prstGeom>
              <a:blipFill>
                <a:blip r:embed="rId2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 bwMode="auto">
              <a:xfrm>
                <a:off x="515439" y="1950846"/>
                <a:ext cx="401520" cy="3847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en-001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5439" y="1950846"/>
                <a:ext cx="401520" cy="3847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Straight Connector 35"/>
          <p:cNvCxnSpPr/>
          <p:nvPr/>
        </p:nvCxnSpPr>
        <p:spPr bwMode="auto">
          <a:xfrm flipV="1">
            <a:off x="1143022" y="2533213"/>
            <a:ext cx="3296794" cy="1854790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 bwMode="auto">
          <a:xfrm flipH="1">
            <a:off x="3649407" y="2979427"/>
            <a:ext cx="125397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 bwMode="auto">
          <a:xfrm flipH="1">
            <a:off x="4660372" y="3483720"/>
            <a:ext cx="186973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001" dirty="0"/>
              <a:t>Supply</a:t>
            </a:r>
          </a:p>
          <a:p>
            <a:r>
              <a:rPr lang="en-001" dirty="0"/>
              <a:t>shock</a:t>
            </a:r>
            <a:endParaRPr lang="fr-FR" dirty="0"/>
          </a:p>
        </p:txBody>
      </p:sp>
      <p:cxnSp>
        <p:nvCxnSpPr>
          <p:cNvPr id="46" name="Straight Connector 45"/>
          <p:cNvCxnSpPr/>
          <p:nvPr/>
        </p:nvCxnSpPr>
        <p:spPr bwMode="auto">
          <a:xfrm>
            <a:off x="2184970" y="2592657"/>
            <a:ext cx="3448048" cy="2592288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 bwMode="auto">
          <a:xfrm>
            <a:off x="4510611" y="5014041"/>
            <a:ext cx="900295" cy="45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 bwMode="auto">
          <a:xfrm>
            <a:off x="3143672" y="2060848"/>
            <a:ext cx="0" cy="32961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 bwMode="auto">
          <a:xfrm>
            <a:off x="4383867" y="5207939"/>
            <a:ext cx="1502334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dirty="0"/>
              <a:t>Stabilization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71356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01" dirty="0" smtClean="0"/>
              <a:t>Main Takeaways</a:t>
            </a:r>
            <a:endParaRPr lang="fr-FR" dirty="0"/>
          </a:p>
        </p:txBody>
      </p:sp>
      <p:sp>
        <p:nvSpPr>
          <p:cNvPr id="15" name="Content Placeholder 14"/>
          <p:cNvSpPr>
            <a:spLocks noGrp="1"/>
          </p:cNvSpPr>
          <p:nvPr>
            <p:ph idx="12"/>
          </p:nvPr>
        </p:nvSpPr>
        <p:spPr>
          <a:xfrm>
            <a:off x="542926" y="1268760"/>
            <a:ext cx="11098211" cy="4536504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001" dirty="0" smtClean="0"/>
              <a:t>A</a:t>
            </a:r>
            <a:r>
              <a:rPr lang="fr-FR" dirty="0" smtClean="0"/>
              <a:t>f</a:t>
            </a:r>
            <a:r>
              <a:rPr lang="en-001" dirty="0" smtClean="0"/>
              <a:t>ter our model, in the short term:</a:t>
            </a:r>
          </a:p>
          <a:p>
            <a:pPr marL="628650" lvl="1" indent="-342900">
              <a:buFontTx/>
              <a:buChar char="-"/>
            </a:pPr>
            <a:r>
              <a:rPr lang="en-001" dirty="0" smtClean="0"/>
              <a:t>(positive) Demand shocks imply a rise in inflation and an increase in output</a:t>
            </a:r>
          </a:p>
          <a:p>
            <a:pPr marL="628650" lvl="1" indent="-342900">
              <a:buFontTx/>
              <a:buChar char="-"/>
            </a:pPr>
            <a:r>
              <a:rPr lang="en-001" dirty="0" smtClean="0"/>
              <a:t>(positive) Supply shocks imply a decrease in inflation and an increase in output</a:t>
            </a:r>
          </a:p>
          <a:p>
            <a:pPr marL="342900" indent="-342900">
              <a:buFontTx/>
              <a:buChar char="-"/>
            </a:pPr>
            <a:r>
              <a:rPr lang="en-001" dirty="0" smtClean="0"/>
              <a:t>After a lasting demand shock</a:t>
            </a:r>
          </a:p>
          <a:p>
            <a:pPr marL="628650" lvl="1" indent="-342900">
              <a:buFontTx/>
              <a:buChar char="-"/>
            </a:pPr>
            <a:r>
              <a:rPr lang="en-001" dirty="0" smtClean="0"/>
              <a:t>As prices adjust, initial output increase is reversed </a:t>
            </a:r>
          </a:p>
          <a:p>
            <a:pPr marL="628650" lvl="1" indent="-342900">
              <a:buFontTx/>
              <a:buChar char="-"/>
            </a:pPr>
            <a:r>
              <a:rPr lang="en-001" dirty="0" smtClean="0"/>
              <a:t>When </a:t>
            </a:r>
            <a:r>
              <a:rPr lang="en-001" smtClean="0"/>
              <a:t>demand falls </a:t>
            </a:r>
            <a:r>
              <a:rPr lang="en-001" dirty="0" smtClean="0"/>
              <a:t>back to normal, inflation comes back to natural level</a:t>
            </a:r>
          </a:p>
          <a:p>
            <a:pPr marL="628650" lvl="1" indent="-342900">
              <a:buFontTx/>
              <a:buChar char="-"/>
            </a:pPr>
            <a:r>
              <a:rPr lang="en-001" dirty="0" smtClean="0"/>
              <a:t>Real world dynamics also feature lags between reactions of output and inflation</a:t>
            </a:r>
          </a:p>
          <a:p>
            <a:pPr marL="342900" indent="-342900">
              <a:buFontTx/>
              <a:buChar char="-"/>
            </a:pPr>
            <a:r>
              <a:rPr lang="en-001" dirty="0" smtClean="0"/>
              <a:t>Monetary and fiscal policy can reverse demand shocks in the short term</a:t>
            </a:r>
          </a:p>
          <a:p>
            <a:pPr marL="342900" indent="-342900">
              <a:buFontTx/>
              <a:buChar char="-"/>
            </a:pPr>
            <a:r>
              <a:rPr lang="en-001" dirty="0" smtClean="0"/>
              <a:t>Supply shocks can’t be directly conteracted but..</a:t>
            </a:r>
          </a:p>
          <a:p>
            <a:pPr marL="628650" lvl="1" indent="-342900">
              <a:buFontTx/>
              <a:buChar char="-"/>
            </a:pPr>
            <a:r>
              <a:rPr lang="fr-FR" dirty="0" smtClean="0"/>
              <a:t>D</a:t>
            </a:r>
            <a:r>
              <a:rPr lang="en-001" dirty="0" smtClean="0"/>
              <a:t>emand policies can accomodate them in the short term (until prices adjust)</a:t>
            </a:r>
          </a:p>
          <a:p>
            <a:pPr marL="342900" indent="-342900">
              <a:buFontTx/>
              <a:buChar char="-"/>
            </a:pPr>
            <a:endParaRPr lang="en-001" dirty="0" smtClean="0"/>
          </a:p>
          <a:p>
            <a:pPr marL="628650" lvl="1" indent="-342900">
              <a:buFontTx/>
              <a:buChar char="-"/>
            </a:pPr>
            <a:endParaRPr lang="en-001" dirty="0" smtClean="0"/>
          </a:p>
          <a:p>
            <a:pPr marL="342900" indent="-342900">
              <a:buFontTx/>
              <a:buChar char="-"/>
            </a:pPr>
            <a:endParaRPr lang="en-001" dirty="0" smtClean="0"/>
          </a:p>
          <a:p>
            <a:pPr marL="628650" lvl="1" indent="-342900">
              <a:buFontTx/>
              <a:buChar char="-"/>
            </a:pPr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12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01" dirty="0"/>
              <a:t>Program</a:t>
            </a:r>
            <a:endParaRPr lang="fr-FR" dirty="0"/>
          </a:p>
        </p:txBody>
      </p:sp>
      <p:sp>
        <p:nvSpPr>
          <p:cNvPr id="10" name="TextBox 9"/>
          <p:cNvSpPr txBox="1"/>
          <p:nvPr/>
        </p:nvSpPr>
        <p:spPr bwMode="auto">
          <a:xfrm>
            <a:off x="6456040" y="1840468"/>
            <a:ext cx="4953717" cy="330859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001" dirty="0"/>
              <a:t>This Session: sources of fluctations</a:t>
            </a:r>
          </a:p>
          <a:p>
            <a:endParaRPr lang="en-001" dirty="0"/>
          </a:p>
          <a:p>
            <a:pPr marL="342900" indent="-342900">
              <a:buFontTx/>
              <a:buChar char="-"/>
            </a:pPr>
            <a:r>
              <a:rPr lang="en-001" dirty="0"/>
              <a:t>Derive Equilibrium</a:t>
            </a:r>
          </a:p>
          <a:p>
            <a:pPr marL="342900" indent="-342900">
              <a:buFontTx/>
              <a:buChar char="-"/>
            </a:pPr>
            <a:r>
              <a:rPr lang="en-001" dirty="0"/>
              <a:t>Aggregate Demand Shock</a:t>
            </a:r>
          </a:p>
          <a:p>
            <a:pPr marL="821808" lvl="1" indent="-342900">
              <a:buFontTx/>
              <a:buChar char="-"/>
            </a:pPr>
            <a:r>
              <a:rPr lang="fr-FR" dirty="0"/>
              <a:t>S</a:t>
            </a:r>
            <a:r>
              <a:rPr lang="en-001" dirty="0"/>
              <a:t>hort term</a:t>
            </a:r>
          </a:p>
          <a:p>
            <a:pPr marL="821808" lvl="1" indent="-342900">
              <a:buFontTx/>
              <a:buChar char="-"/>
            </a:pPr>
            <a:r>
              <a:rPr lang="en-001" dirty="0"/>
              <a:t>Dynamics</a:t>
            </a:r>
          </a:p>
          <a:p>
            <a:pPr marL="342900" indent="-342900">
              <a:buFontTx/>
              <a:buChar char="-"/>
            </a:pPr>
            <a:r>
              <a:rPr lang="en-001" dirty="0"/>
              <a:t>Aggregate Supply Shock</a:t>
            </a:r>
          </a:p>
          <a:p>
            <a:pPr marL="342900" indent="-342900">
              <a:buFontTx/>
              <a:buChar char="-"/>
            </a:pPr>
            <a:endParaRPr lang="en-001" dirty="0"/>
          </a:p>
          <a:p>
            <a:r>
              <a:rPr lang="en-001" dirty="0"/>
              <a:t>This is a recap session. Make sure you follow the overal approach and work on the intuitions.</a:t>
            </a:r>
          </a:p>
        </p:txBody>
      </p:sp>
      <p:sp>
        <p:nvSpPr>
          <p:cNvPr id="9" name="TextBox 8"/>
          <p:cNvSpPr txBox="1"/>
          <p:nvPr/>
        </p:nvSpPr>
        <p:spPr bwMode="auto">
          <a:xfrm>
            <a:off x="756555" y="2132856"/>
            <a:ext cx="4680520" cy="27238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001" dirty="0"/>
              <a:t>Sessions Program:</a:t>
            </a:r>
          </a:p>
          <a:p>
            <a:endParaRPr lang="en-001" dirty="0"/>
          </a:p>
          <a:p>
            <a:pPr marL="342900" indent="-342900">
              <a:buFontTx/>
              <a:buChar char="-"/>
            </a:pPr>
            <a:r>
              <a:rPr lang="en-001" dirty="0"/>
              <a:t>Refresher and Introduction to AS/AD</a:t>
            </a:r>
          </a:p>
          <a:p>
            <a:pPr marL="342900" indent="-342900">
              <a:buFontTx/>
              <a:buChar char="-"/>
            </a:pPr>
            <a:r>
              <a:rPr lang="en-001" dirty="0"/>
              <a:t>Aggregate Demand</a:t>
            </a:r>
          </a:p>
          <a:p>
            <a:pPr marL="342900" indent="-342900">
              <a:buFontTx/>
              <a:buChar char="-"/>
            </a:pPr>
            <a:r>
              <a:rPr lang="en-001" dirty="0"/>
              <a:t>Aggregate Supply</a:t>
            </a:r>
          </a:p>
          <a:p>
            <a:pPr marL="342900" indent="-342900">
              <a:buFontTx/>
              <a:buChar char="-"/>
            </a:pPr>
            <a:r>
              <a:rPr lang="en-001" dirty="0"/>
              <a:t>Sources of Fluctations and Exercises</a:t>
            </a:r>
          </a:p>
          <a:p>
            <a:pPr marL="342900" indent="-342900">
              <a:buFontTx/>
              <a:buChar char="-"/>
            </a:pPr>
            <a:r>
              <a:rPr lang="en-001" dirty="0"/>
              <a:t>Monetary Policy</a:t>
            </a:r>
          </a:p>
          <a:p>
            <a:pPr marL="342900" indent="-342900">
              <a:buFontTx/>
              <a:buChar char="-"/>
            </a:pPr>
            <a:r>
              <a:rPr lang="en-001" dirty="0"/>
              <a:t>Open Economy</a:t>
            </a:r>
          </a:p>
          <a:p>
            <a:pPr marL="342900" indent="-342900">
              <a:buFontTx/>
              <a:buChar char="-"/>
            </a:pPr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174598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01" dirty="0"/>
              <a:t>AS/AD Equilibrium</a:t>
            </a:r>
            <a:endParaRPr lang="fr-FR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/>
              <p:cNvSpPr>
                <a:spLocks noGrp="1"/>
              </p:cNvSpPr>
              <p:nvPr>
                <p:ph idx="12"/>
              </p:nvPr>
            </p:nvSpPr>
            <p:spPr>
              <a:xfrm>
                <a:off x="531450" y="2204864"/>
                <a:ext cx="11098211" cy="3528392"/>
              </a:xfrm>
            </p:spPr>
            <p:txBody>
              <a:bodyPr/>
              <a:lstStyle/>
              <a:p>
                <a:r>
                  <a:rPr lang="en-001" dirty="0" smtClean="0"/>
                  <a:t>Recall our model:</a:t>
                </a:r>
              </a:p>
              <a:p>
                <a:r>
                  <a:rPr lang="en-001" dirty="0" smtClean="0"/>
                  <a:t>- </a:t>
                </a:r>
                <a:r>
                  <a:rPr lang="en-001" dirty="0"/>
                  <a:t>Aggregate Demand: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𝜎𝛾</m:t>
                      </m:r>
                      <m:d>
                        <m:d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001" dirty="0"/>
              </a:p>
              <a:p>
                <a:r>
                  <a:rPr lang="en-001" dirty="0"/>
                  <a:t>- Aggregate Supply: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𝜅</m:t>
                      </m:r>
                      <m:d>
                        <m:d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00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001" dirty="0"/>
              </a:p>
              <a:p>
                <a:r>
                  <a:rPr lang="en-001" dirty="0"/>
                  <a:t>Taking past inflation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001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001" dirty="0"/>
                  <a:t> and inflation target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001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acc>
                  </m:oMath>
                </a14:m>
                <a:r>
                  <a:rPr lang="en-001" dirty="0"/>
                  <a:t> as given, we can solve for the (</a:t>
                </a:r>
                <a:r>
                  <a:rPr lang="en-001" dirty="0" smtClean="0"/>
                  <a:t>inflation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001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001" dirty="0" smtClean="0"/>
                  <a:t>/ output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001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001" dirty="0" smtClean="0"/>
                  <a:t>) </a:t>
                </a:r>
                <a:r>
                  <a:rPr lang="en-001" dirty="0"/>
                  <a:t>pair that corresponds to the shocks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001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001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001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001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001" dirty="0"/>
                  <a:t>).</a:t>
                </a:r>
              </a:p>
            </p:txBody>
          </p:sp>
        </mc:Choice>
        <mc:Fallback>
          <p:sp>
            <p:nvSpPr>
              <p:cNvPr id="7" name="Conten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2"/>
              </p:nvPr>
            </p:nvSpPr>
            <p:spPr>
              <a:xfrm>
                <a:off x="531450" y="2204864"/>
                <a:ext cx="11098211" cy="3528392"/>
              </a:xfrm>
              <a:blipFill>
                <a:blip r:embed="rId2"/>
                <a:stretch>
                  <a:fillRect l="-1373" t="-207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37903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01"/>
              <a:t>Short-Term Effect of Shocks</a:t>
            </a:r>
            <a:endParaRPr lang="fr-F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2"/>
              </p:nvPr>
            </p:nvSpPr>
            <p:spPr>
              <a:xfrm>
                <a:off x="542926" y="2060848"/>
                <a:ext cx="11098211" cy="3816424"/>
              </a:xfrm>
            </p:spPr>
            <p:txBody>
              <a:bodyPr/>
              <a:lstStyle/>
              <a:p>
                <a:r>
                  <a:rPr lang="en-001" b="0" dirty="0">
                    <a:latin typeface="Cambria Math" panose="02040503050406030204" pitchFamily="18" charset="0"/>
                  </a:rPr>
                  <a:t>We obtain: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𝜎𝛾𝜅</m:t>
                              </m:r>
                            </m:den>
                          </m:f>
                        </m:e>
                      </m:d>
                      <m:sSub>
                        <m:sSub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𝜎𝛾𝜅</m:t>
                              </m:r>
                            </m:num>
                            <m:den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𝜎𝛾𝜅</m:t>
                              </m:r>
                            </m:den>
                          </m:f>
                        </m:e>
                      </m:d>
                      <m:sSubSup>
                        <m:sSubSup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</m:oMath>
                  </m:oMathPara>
                </a14:m>
                <a:endParaRPr lang="en-00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001" i="1">
                          <a:latin typeface="Cambria Math" panose="02040503050406030204" pitchFamily="18" charset="0"/>
                        </a:rPr>
                        <m:t>𝑐𝑜𝑛𝑠𝑡𝑎𝑛𝑡</m:t>
                      </m:r>
                      <m:r>
                        <a:rPr lang="en-001" i="1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00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001" b="0" i="1" smtClean="0">
                                  <a:latin typeface="Cambria Math" panose="02040503050406030204" pitchFamily="18" charset="0"/>
                                </a:rPr>
                                <m:t>𝜅</m:t>
                              </m:r>
                            </m:num>
                            <m:den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𝜎𝛾𝜅</m:t>
                              </m:r>
                            </m:den>
                          </m:f>
                        </m:e>
                      </m:d>
                      <m:sSub>
                        <m:sSub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00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𝜅</m:t>
                              </m:r>
                            </m:num>
                            <m:den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𝜎𝛾𝜅</m:t>
                              </m:r>
                            </m:den>
                          </m:f>
                        </m:e>
                      </m:d>
                      <m:sSubSup>
                        <m:sSubSup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</m:oMath>
                  </m:oMathPara>
                </a14:m>
                <a:endParaRPr lang="fr-FR" dirty="0"/>
              </a:p>
              <a:p>
                <a:r>
                  <a:rPr lang="fr-FR" dirty="0" err="1"/>
                  <a:t>Terms</a:t>
                </a:r>
                <a:r>
                  <a:rPr lang="fr-FR" dirty="0"/>
                  <a:t> in </a:t>
                </a:r>
                <a:r>
                  <a:rPr lang="fr-FR" dirty="0" err="1"/>
                  <a:t>brackets</a:t>
                </a:r>
                <a:r>
                  <a:rPr lang="fr-FR" dirty="0"/>
                  <a:t> are </a:t>
                </a:r>
                <a:r>
                  <a:rPr lang="fr-FR" dirty="0" err="1"/>
                  <a:t>called</a:t>
                </a:r>
                <a:r>
                  <a:rPr lang="fr-FR" dirty="0"/>
                  <a:t> « </a:t>
                </a:r>
                <a:r>
                  <a:rPr lang="fr-FR" dirty="0" err="1"/>
                  <a:t>multipliers</a:t>
                </a:r>
                <a:r>
                  <a:rPr lang="fr-FR" dirty="0"/>
                  <a:t> »</a:t>
                </a:r>
                <a:endParaRPr lang="en-001" dirty="0"/>
              </a:p>
              <a:p>
                <a:r>
                  <a:rPr lang="en-001" dirty="0"/>
                  <a:t>We see they have the expected sign</a:t>
                </a:r>
              </a:p>
              <a:p>
                <a:r>
                  <a:rPr lang="en-001" dirty="0"/>
                  <a:t>Let’s look briefly at how we can interpret their effect.</a:t>
                </a: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2"/>
              </p:nvPr>
            </p:nvSpPr>
            <p:spPr>
              <a:xfrm>
                <a:off x="542926" y="2060848"/>
                <a:ext cx="11098211" cy="3816424"/>
              </a:xfrm>
              <a:blipFill>
                <a:blip r:embed="rId2"/>
                <a:stretch>
                  <a:fillRect l="-1373" t="-2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27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5562D6-4331-48AE-A948-58A8F642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Demand Shock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Espace réservé du contenu 4">
                <a:extLst>
                  <a:ext uri="{FF2B5EF4-FFF2-40B4-BE49-F238E27FC236}">
                    <a16:creationId xmlns:a16="http://schemas.microsoft.com/office/drawing/2014/main" id="{0F830E37-4560-46D5-8D45-E55A857BC333}"/>
                  </a:ext>
                </a:extLst>
              </p:cNvPr>
              <p:cNvSpPr>
                <a:spLocks noGrp="1"/>
              </p:cNvSpPr>
              <p:nvPr>
                <p:ph idx="12"/>
              </p:nvPr>
            </p:nvSpPr>
            <p:spPr>
              <a:xfrm>
                <a:off x="562119" y="1625209"/>
                <a:ext cx="11098211" cy="3816424"/>
              </a:xfrm>
            </p:spPr>
            <p:txBody>
              <a:bodyPr/>
              <a:lstStyle/>
              <a:p>
                <a:r>
                  <a:rPr lang="en-US" dirty="0"/>
                  <a:t>What does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represent? What causes a </a:t>
                </a:r>
                <a:r>
                  <a:rPr lang="en-001" dirty="0"/>
                  <a:t>negative</a:t>
                </a:r>
                <a:r>
                  <a:rPr lang="en-US" dirty="0"/>
                  <a:t> shift to the demand curve?</a:t>
                </a:r>
              </a:p>
              <a:p>
                <a:pPr marL="342900" indent="-342900">
                  <a:buFontTx/>
                  <a:buChar char="-"/>
                </a:pPr>
                <a:r>
                  <a:rPr lang="en-US" dirty="0"/>
                  <a:t>Changes in consumer’s preferences (desire to consume)</a:t>
                </a:r>
              </a:p>
              <a:p>
                <a:pPr marL="342900" indent="-342900">
                  <a:buFontTx/>
                  <a:buChar char="-"/>
                </a:pPr>
                <a:r>
                  <a:rPr lang="en-US" dirty="0"/>
                  <a:t>Changes in consumer’s and firm’s expectations (about their future) income</a:t>
                </a:r>
              </a:p>
              <a:p>
                <a:pPr marL="342900" indent="-342900">
                  <a:buFontTx/>
                  <a:buChar char="-"/>
                </a:pPr>
                <a:r>
                  <a:rPr lang="en-US" dirty="0"/>
                  <a:t>Lower uncertainty in consumer’s and firms forecasts</a:t>
                </a:r>
                <a:endParaRPr lang="en-001" dirty="0"/>
              </a:p>
              <a:p>
                <a:pPr marL="342900" indent="-342900">
                  <a:buFontTx/>
                  <a:buChar char="-"/>
                </a:pPr>
                <a:r>
                  <a:rPr lang="en-001" dirty="0"/>
                  <a:t>Shifts arising from net exports (demand for domestic goods, exchange rate fluctuations)</a:t>
                </a:r>
                <a:endParaRPr lang="en-US" dirty="0"/>
              </a:p>
              <a:p>
                <a:pPr marL="342900" indent="-342900">
                  <a:buFontTx/>
                  <a:buChar char="-"/>
                </a:pPr>
                <a:r>
                  <a:rPr lang="en-001" i="1" dirty="0"/>
                  <a:t>Changes</a:t>
                </a:r>
                <a:r>
                  <a:rPr lang="en-001" dirty="0"/>
                  <a:t> in the central bank’s monetary </a:t>
                </a:r>
                <a:r>
                  <a:rPr lang="en-001" dirty="0" smtClean="0"/>
                  <a:t>policy (e.g. </a:t>
                </a:r>
                <a:r>
                  <a:rPr lang="fr-FR" dirty="0" smtClean="0"/>
                  <a:t>I</a:t>
                </a:r>
                <a:r>
                  <a:rPr lang="en-001" dirty="0" smtClean="0"/>
                  <a:t>nterest rate hikes)</a:t>
                </a:r>
                <a:endParaRPr lang="en-US" dirty="0"/>
              </a:p>
              <a:p>
                <a:pPr marL="342900" indent="-342900">
                  <a:buFontTx/>
                  <a:buChar char="-"/>
                </a:pPr>
                <a:r>
                  <a:rPr lang="en-001" dirty="0" smtClean="0"/>
                  <a:t>Reduction of government </a:t>
                </a:r>
                <a:r>
                  <a:rPr lang="en-001" dirty="0"/>
                  <a:t>purchases</a:t>
                </a:r>
              </a:p>
              <a:p>
                <a:endParaRPr lang="en-001" dirty="0"/>
              </a:p>
              <a:p>
                <a:pPr marL="342900" indent="-342900">
                  <a:buFontTx/>
                  <a:buChar char="-"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5" name="Espace réservé du contenu 4">
                <a:extLst>
                  <a:ext uri="{FF2B5EF4-FFF2-40B4-BE49-F238E27FC236}">
                    <a16:creationId xmlns:a16="http://schemas.microsoft.com/office/drawing/2014/main" id="{0F830E37-4560-46D5-8D45-E55A857BC3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2"/>
              </p:nvPr>
            </p:nvSpPr>
            <p:spPr>
              <a:xfrm>
                <a:off x="562119" y="1625209"/>
                <a:ext cx="11098211" cy="3816424"/>
              </a:xfrm>
              <a:blipFill>
                <a:blip r:embed="rId2"/>
                <a:stretch>
                  <a:fillRect l="-1373" t="-191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96D859-75FB-4201-B0D6-03F5970BD0B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EE0B0AC-5163-4F29-A929-E2E16B725BF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07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5562D6-4331-48AE-A948-58A8F642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Demand Shock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 Placeholder 7"/>
              <p:cNvSpPr>
                <a:spLocks noGrp="1"/>
              </p:cNvSpPr>
              <p:nvPr>
                <p:ph type="body" sz="quarter" idx="16"/>
              </p:nvPr>
            </p:nvSpPr>
            <p:spPr>
              <a:xfrm>
                <a:off x="6266023" y="1116324"/>
                <a:ext cx="5337050" cy="4349866"/>
              </a:xfrm>
            </p:spPr>
            <p:txBody>
              <a:bodyPr/>
              <a:lstStyle/>
              <a:p>
                <a:r>
                  <a:rPr lang="en-001" dirty="0"/>
                  <a:t>A shock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001" dirty="0"/>
                  <a:t> to aggregate demand:</a:t>
                </a:r>
              </a:p>
              <a:p>
                <a:endParaRPr lang="en-001" dirty="0"/>
              </a:p>
              <a:p>
                <a:pPr marL="285750" indent="-285750">
                  <a:buFontTx/>
                  <a:buChar char="-"/>
                </a:pPr>
                <a:r>
                  <a:rPr lang="fr-FR" dirty="0"/>
                  <a:t>Changes</a:t>
                </a:r>
                <a:r>
                  <a:rPr lang="en-001" dirty="0"/>
                  <a:t> output by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𝑑</m:t>
                      </m:r>
                      <m:sSub>
                        <m:sSubPr>
                          <m:ctrlPr>
                            <a:rPr lang="en-001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00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𝜎𝛾𝜅</m:t>
                              </m:r>
                            </m:den>
                          </m:f>
                        </m:e>
                      </m:d>
                      <m:sSub>
                        <m:sSub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001" dirty="0"/>
              </a:p>
              <a:p>
                <a:pPr marL="285750" indent="-285750">
                  <a:buFontTx/>
                  <a:buChar char="-"/>
                </a:pPr>
                <a:r>
                  <a:rPr lang="en-US" dirty="0"/>
                  <a:t>Changes</a:t>
                </a:r>
                <a:r>
                  <a:rPr lang="en-001" dirty="0"/>
                  <a:t> inflation by:</a:t>
                </a:r>
              </a:p>
              <a:p>
                <a:pPr marL="285750" indent="-285750">
                  <a:buFontTx/>
                  <a:buChar char="-"/>
                </a:pPr>
                <a:endParaRPr lang="en-00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00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𝜅</m:t>
                              </m:r>
                            </m:num>
                            <m:den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r>
                                <a:rPr lang="en-001" i="1">
                                  <a:latin typeface="Cambria Math" panose="02040503050406030204" pitchFamily="18" charset="0"/>
                                </a:rPr>
                                <m:t>𝜎𝛾𝜅</m:t>
                              </m:r>
                            </m:den>
                          </m:f>
                        </m:e>
                      </m:d>
                      <m:sSub>
                        <m:sSubPr>
                          <m:ctrlPr>
                            <a:rPr lang="en-00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001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001" dirty="0"/>
              </a:p>
              <a:p>
                <a:r>
                  <a:rPr lang="en-001" dirty="0"/>
                  <a:t>We see the crucial parameters:</a:t>
                </a: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001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/>
                  <a:t>: investment-savings decision from consumers and firms</a:t>
                </a:r>
                <a:endParaRPr lang="en-001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001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001" dirty="0"/>
                  <a:t>: reaction of the central bank</a:t>
                </a: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r>
                      <a:rPr lang="en-001" b="0" i="1" smtClean="0">
                        <a:latin typeface="Cambria Math" panose="02040503050406030204" pitchFamily="18" charset="0"/>
                      </a:rPr>
                      <m:t>𝜅</m:t>
                    </m:r>
                  </m:oMath>
                </a14:m>
                <a:r>
                  <a:rPr lang="en-001" dirty="0"/>
                  <a:t>: linked to the price-setting behaviour of firms</a:t>
                </a:r>
                <a:endParaRPr lang="en-US" dirty="0"/>
              </a:p>
              <a:p>
                <a:pPr marL="426150" lvl="1" indent="-285750">
                  <a:buFontTx/>
                  <a:buChar char="-"/>
                </a:pPr>
                <a:r>
                  <a:rPr lang="en-US" dirty="0"/>
                  <a:t>Larger when more firms adjust</a:t>
                </a:r>
                <a:endParaRPr lang="en-001" dirty="0"/>
              </a:p>
              <a:p>
                <a:pPr marL="285750" indent="-285750">
                  <a:buFontTx/>
                  <a:buChar char="-"/>
                </a:pPr>
                <a:endParaRPr lang="en-001" dirty="0"/>
              </a:p>
              <a:p>
                <a:r>
                  <a:rPr lang="en-001" dirty="0"/>
                  <a:t>Can we tell an intuitive story using the mechanisms we have seen so far?</a:t>
                </a:r>
              </a:p>
            </p:txBody>
          </p:sp>
        </mc:Choice>
        <mc:Fallback>
          <p:sp>
            <p:nvSpPr>
              <p:cNvPr id="8" name="Tex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xfrm>
                <a:off x="6266023" y="1116324"/>
                <a:ext cx="5337050" cy="4349866"/>
              </a:xfrm>
              <a:blipFill>
                <a:blip r:embed="rId2"/>
                <a:stretch>
                  <a:fillRect l="-1943" t="-1120" b="-476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96D859-75FB-4201-B0D6-03F5970BD0B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EE0B0AC-5163-4F29-A929-E2E16B725BF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6</a:t>
            </a:fld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623392" y="5466578"/>
            <a:ext cx="432048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 bwMode="auto">
          <a:xfrm flipH="1" flipV="1">
            <a:off x="623392" y="2018991"/>
            <a:ext cx="8384" cy="346476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 bwMode="auto">
          <a:xfrm flipV="1">
            <a:off x="1248101" y="2733694"/>
            <a:ext cx="3448048" cy="1958796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 bwMode="auto">
          <a:xfrm>
            <a:off x="1093296" y="2357701"/>
            <a:ext cx="3448048" cy="2592288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 bwMode="auto">
          <a:xfrm>
            <a:off x="1343472" y="2266535"/>
            <a:ext cx="52290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dirty="0"/>
              <a:t>AD</a:t>
            </a:r>
            <a:endParaRPr lang="fr-FR" dirty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1462196" y="4705572"/>
            <a:ext cx="508473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dirty="0"/>
              <a:t>AS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 bwMode="auto">
              <a:xfrm>
                <a:off x="4995596" y="5278087"/>
                <a:ext cx="392415" cy="3847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001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95596" y="5278087"/>
                <a:ext cx="392415" cy="384721"/>
              </a:xfrm>
              <a:prstGeom prst="rect">
                <a:avLst/>
              </a:prstGeom>
              <a:blipFill>
                <a:blip r:embed="rId3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/>
          <p:cNvCxnSpPr/>
          <p:nvPr/>
        </p:nvCxnSpPr>
        <p:spPr bwMode="auto">
          <a:xfrm>
            <a:off x="3970529" y="4458466"/>
            <a:ext cx="7935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auto">
          <a:xfrm>
            <a:off x="2023751" y="2258150"/>
            <a:ext cx="3448048" cy="2592288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 bwMode="auto">
              <a:xfrm>
                <a:off x="654570" y="1826630"/>
                <a:ext cx="401520" cy="3847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en-001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4570" y="1826630"/>
                <a:ext cx="401520" cy="3847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7611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B4B3F-978F-47F1-902A-7DF88BA4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Demand Shock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9229D8E-C983-4F62-AEE6-4250F8FFBB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Theoretical Impact: Short Run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7AA873E-2C41-413C-B8F3-EEF418E6D65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542926" y="1772816"/>
            <a:ext cx="11098211" cy="4248472"/>
          </a:xfrm>
        </p:spPr>
        <p:txBody>
          <a:bodyPr/>
          <a:lstStyle/>
          <a:p>
            <a:r>
              <a:rPr lang="en-US" dirty="0"/>
              <a:t>Can we describe intuitively what happens? (try it at home)</a:t>
            </a:r>
          </a:p>
          <a:p>
            <a:pPr marL="342900" indent="-342900">
              <a:buFontTx/>
              <a:buChar char="-"/>
            </a:pPr>
            <a:r>
              <a:rPr lang="en-US" dirty="0"/>
              <a:t>Increased aggregate demand for goods…</a:t>
            </a:r>
          </a:p>
          <a:p>
            <a:pPr marL="342900" indent="-342900">
              <a:buFontTx/>
              <a:buChar char="-"/>
            </a:pPr>
            <a:r>
              <a:rPr lang="en-US" dirty="0"/>
              <a:t>Increases production…</a:t>
            </a:r>
          </a:p>
          <a:p>
            <a:pPr marL="342900" indent="-342900">
              <a:buFontTx/>
              <a:buChar char="-"/>
            </a:pPr>
            <a:r>
              <a:rPr lang="en-US" dirty="0"/>
              <a:t>Which increases demand for </a:t>
            </a:r>
            <a:r>
              <a:rPr lang="en-US" dirty="0" err="1"/>
              <a:t>labour</a:t>
            </a:r>
            <a:r>
              <a:rPr lang="en-US" dirty="0"/>
              <a:t>…</a:t>
            </a:r>
          </a:p>
          <a:p>
            <a:pPr marL="342900" indent="-342900">
              <a:buFontTx/>
              <a:buChar char="-"/>
            </a:pPr>
            <a:r>
              <a:rPr lang="en-US" dirty="0"/>
              <a:t>Which drives real wages up (because </a:t>
            </a:r>
            <a:r>
              <a:rPr lang="en-US" dirty="0" err="1"/>
              <a:t>labour</a:t>
            </a:r>
            <a:r>
              <a:rPr lang="en-US" dirty="0"/>
              <a:t> supply is not perfectly elastic)</a:t>
            </a:r>
          </a:p>
          <a:p>
            <a:pPr marL="342900" indent="-342900">
              <a:buFontTx/>
              <a:buChar char="-"/>
            </a:pPr>
            <a:r>
              <a:rPr lang="en-US" dirty="0"/>
              <a:t>Which increases production real costs…</a:t>
            </a:r>
          </a:p>
          <a:p>
            <a:pPr marL="342900" indent="-342900">
              <a:buFontTx/>
              <a:buChar char="-"/>
            </a:pPr>
            <a:r>
              <a:rPr lang="en-US" dirty="0"/>
              <a:t>Which is translates into price inflation (but not 1 to 1 because not all firms adjust)</a:t>
            </a:r>
          </a:p>
          <a:p>
            <a:pPr marL="342900" indent="-342900">
              <a:buFontTx/>
              <a:buChar char="-"/>
            </a:pPr>
            <a:r>
              <a:rPr lang="en-US" dirty="0"/>
              <a:t>Increased prices discourage demand, which partially compensate for production increase.</a:t>
            </a:r>
          </a:p>
          <a:p>
            <a:pPr marL="342900" indent="-342900">
              <a:buFontTx/>
              <a:buChar char="-"/>
            </a:pPr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9C7938-4E6D-4399-91E2-AC25E203219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155E4C-FBCA-4163-855A-288915D9626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322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B4B3F-978F-47F1-902A-7DF88BA4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Demand Shock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9229D8E-C983-4F62-AEE6-4250F8FFBB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Theoretical Impact: Dynamics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7AA873E-2C41-413C-B8F3-EEF418E6D6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  <a:p>
            <a:pPr marL="342900" indent="-342900">
              <a:buFontTx/>
              <a:buChar char="-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Espace réservé du texte 7">
                <a:extLst>
                  <a:ext uri="{FF2B5EF4-FFF2-40B4-BE49-F238E27FC236}">
                    <a16:creationId xmlns:a16="http://schemas.microsoft.com/office/drawing/2014/main" id="{CD480B8E-B54D-4FB8-8FF9-B275E4F1B208}"/>
                  </a:ext>
                </a:extLst>
              </p:cNvPr>
              <p:cNvSpPr>
                <a:spLocks noGrp="1"/>
              </p:cNvSpPr>
              <p:nvPr>
                <p:ph type="body" sz="quarter" idx="16"/>
              </p:nvPr>
            </p:nvSpPr>
            <p:spPr>
              <a:xfrm>
                <a:off x="6295352" y="476672"/>
                <a:ext cx="5337050" cy="5400600"/>
              </a:xfr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/>
              <a:lstStyle/>
              <a:p>
                <a:r>
                  <a:rPr lang="en-001" dirty="0"/>
                  <a:t>Consider a transitory demand shocks</a:t>
                </a:r>
                <a:endParaRPr lang="en-US" dirty="0"/>
              </a:p>
              <a:p>
                <a:pPr marL="285750" indent="-285750">
                  <a:buFontTx/>
                  <a:buChar char="-"/>
                </a:pPr>
                <a:r>
                  <a:rPr lang="en-US" dirty="0"/>
                  <a:t>Lasts for a few periods before vanishing away.</a:t>
                </a:r>
                <a:endParaRPr lang="en-001" dirty="0"/>
              </a:p>
              <a:p>
                <a:pPr marL="285750" indent="-285750">
                  <a:buFontTx/>
                  <a:buChar char="-"/>
                </a:pPr>
                <a:r>
                  <a:rPr lang="en-001" dirty="0"/>
                  <a:t>Conclusions depend on the degree of persistence</a:t>
                </a:r>
                <a:endParaRPr lang="en-US" dirty="0"/>
              </a:p>
              <a:p>
                <a:pPr marL="285750" indent="-285750">
                  <a:buFontTx/>
                  <a:buChar char="-"/>
                </a:pPr>
                <a:endParaRPr lang="en-US" dirty="0"/>
              </a:p>
              <a:p>
                <a:r>
                  <a:rPr lang="en-US" dirty="0"/>
                  <a:t>As more firms have time to adjust, the slope of AS curve increases</a:t>
                </a:r>
              </a:p>
              <a:p>
                <a:r>
                  <a:rPr lang="en-US" dirty="0"/>
                  <a:t>(remember slope is given by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/>
                  <a:t>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 dirty="0"/>
                  <a:t> is the number of firms that have adjusted)</a:t>
                </a:r>
              </a:p>
              <a:p>
                <a:endParaRPr lang="en-US" dirty="0"/>
              </a:p>
              <a:p>
                <a:r>
                  <a:rPr lang="en-US" dirty="0"/>
                  <a:t>Here is an informal description of the </a:t>
                </a:r>
                <a:r>
                  <a:rPr lang="en-US" b="1" dirty="0"/>
                  <a:t>inflation dynamics</a:t>
                </a:r>
                <a:r>
                  <a:rPr lang="en-US" dirty="0"/>
                  <a:t>: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/>
                  <a:t>There is an initial rise in inflation (due to the demand shock)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/>
                  <a:t>Then more inflation as firms adjust their prices (rotation of AS curve)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/>
                  <a:t>Inflation returns to normal when the demand shock ends</a:t>
                </a:r>
                <a:endParaRPr lang="en-001" dirty="0"/>
              </a:p>
              <a:p>
                <a:pPr marL="285750" indent="-285750">
                  <a:buFontTx/>
                  <a:buChar char="-"/>
                </a:pPr>
                <a:r>
                  <a:rPr lang="en-001" dirty="0"/>
                  <a:t>The faster prices adjust the higher inflation</a:t>
                </a:r>
              </a:p>
              <a:p>
                <a:pPr marL="285750" indent="-285750">
                  <a:buFontTx/>
                  <a:buChar char="-"/>
                </a:pPr>
                <a:endParaRPr lang="en-US" dirty="0"/>
              </a:p>
              <a:p>
                <a:r>
                  <a:rPr lang="en-US" dirty="0"/>
                  <a:t>What about </a:t>
                </a:r>
                <a:r>
                  <a:rPr lang="en-US" b="1" dirty="0"/>
                  <a:t>output</a:t>
                </a:r>
                <a:r>
                  <a:rPr lang="en-001" b="1" dirty="0"/>
                  <a:t> dynamics</a:t>
                </a:r>
                <a:r>
                  <a:rPr lang="en-US" dirty="0"/>
                  <a:t>?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/>
                  <a:t>Initially it rises with the demand 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/>
                  <a:t>Gradually comes back to normal as the effect of the demand shock vanishes.</a:t>
                </a:r>
                <a:endParaRPr lang="en-001" dirty="0"/>
              </a:p>
              <a:p>
                <a:pPr marL="285750" indent="-285750">
                  <a:buFontTx/>
                  <a:buChar char="-"/>
                </a:pPr>
                <a:r>
                  <a:rPr lang="en-001" dirty="0"/>
                  <a:t>The prices adjust the shorter the effect on output</a:t>
                </a:r>
                <a:endParaRPr lang="en-US" dirty="0"/>
              </a:p>
              <a:p>
                <a:endParaRPr lang="en-US" dirty="0"/>
              </a:p>
              <a:p>
                <a:pPr marL="285750" indent="-285750">
                  <a:buFontTx/>
                  <a:buChar char="-"/>
                </a:pPr>
                <a:endParaRPr lang="en-US" dirty="0"/>
              </a:p>
            </p:txBody>
          </p:sp>
        </mc:Choice>
        <mc:Fallback xmlns="">
          <p:sp>
            <p:nvSpPr>
              <p:cNvPr id="8" name="Espace réservé du texte 7">
                <a:extLst>
                  <a:ext uri="{FF2B5EF4-FFF2-40B4-BE49-F238E27FC236}">
                    <a16:creationId xmlns:a16="http://schemas.microsoft.com/office/drawing/2014/main" id="{CD480B8E-B54D-4FB8-8FF9-B275E4F1B2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xfrm>
                <a:off x="6295352" y="476672"/>
                <a:ext cx="5337050" cy="5400600"/>
              </a:xfrm>
              <a:blipFill>
                <a:blip r:embed="rId2"/>
                <a:stretch>
                  <a:fillRect l="-1943" t="-903" r="-8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9C7938-4E6D-4399-91E2-AC25E203219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155E4C-FBCA-4163-855A-288915D9626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8</a:t>
            </a:fld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839416" y="5385749"/>
            <a:ext cx="432048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 bwMode="auto">
          <a:xfrm flipH="1" flipV="1">
            <a:off x="839416" y="1938162"/>
            <a:ext cx="8384" cy="346476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auto">
          <a:xfrm flipV="1">
            <a:off x="1309320" y="2587142"/>
            <a:ext cx="3448048" cy="1958796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auto">
          <a:xfrm>
            <a:off x="1309320" y="2276872"/>
            <a:ext cx="3448048" cy="2592288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 bwMode="auto">
          <a:xfrm>
            <a:off x="1559496" y="2185706"/>
            <a:ext cx="52290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dirty="0"/>
              <a:t>AD</a:t>
            </a:r>
            <a:endParaRPr lang="fr-FR" dirty="0"/>
          </a:p>
        </p:txBody>
      </p:sp>
      <p:cxnSp>
        <p:nvCxnSpPr>
          <p:cNvPr id="25" name="Straight Connector 24"/>
          <p:cNvCxnSpPr/>
          <p:nvPr/>
        </p:nvCxnSpPr>
        <p:spPr bwMode="auto">
          <a:xfrm>
            <a:off x="2599372" y="1815023"/>
            <a:ext cx="3448048" cy="2592288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 bwMode="auto">
          <a:xfrm>
            <a:off x="5048785" y="3131998"/>
            <a:ext cx="158417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001" dirty="0"/>
              <a:t>Demand Shock</a:t>
            </a:r>
            <a:endParaRPr lang="fr-FR" dirty="0"/>
          </a:p>
        </p:txBody>
      </p:sp>
      <p:cxnSp>
        <p:nvCxnSpPr>
          <p:cNvPr id="32" name="Straight Connector 31"/>
          <p:cNvCxnSpPr/>
          <p:nvPr/>
        </p:nvCxnSpPr>
        <p:spPr bwMode="auto">
          <a:xfrm flipV="1">
            <a:off x="1703202" y="2392187"/>
            <a:ext cx="2541880" cy="2471390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 bwMode="auto">
          <a:xfrm flipV="1">
            <a:off x="2309483" y="2180947"/>
            <a:ext cx="1390058" cy="2910572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 bwMode="auto">
          <a:xfrm flipH="1" flipV="1">
            <a:off x="3033344" y="1617061"/>
            <a:ext cx="881" cy="3412947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 bwMode="auto">
          <a:xfrm flipV="1">
            <a:off x="2726981" y="1835293"/>
            <a:ext cx="627693" cy="3256227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 bwMode="auto">
          <a:xfrm>
            <a:off x="975409" y="4080613"/>
            <a:ext cx="508473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/>
              <a:t>AS</a:t>
            </a:r>
            <a:endParaRPr lang="fr-FR" dirty="0"/>
          </a:p>
        </p:txBody>
      </p:sp>
      <p:cxnSp>
        <p:nvCxnSpPr>
          <p:cNvPr id="46" name="Straight Arrow Connector 45"/>
          <p:cNvCxnSpPr/>
          <p:nvPr/>
        </p:nvCxnSpPr>
        <p:spPr bwMode="auto">
          <a:xfrm flipH="1" flipV="1">
            <a:off x="3725864" y="1812229"/>
            <a:ext cx="1031504" cy="405947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 bwMode="auto">
          <a:xfrm>
            <a:off x="4572209" y="1516834"/>
            <a:ext cx="133882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dirty="0"/>
              <a:t>More firms</a:t>
            </a:r>
          </a:p>
          <a:p>
            <a:r>
              <a:rPr lang="en-001" dirty="0"/>
              <a:t>adjust</a:t>
            </a:r>
            <a:endParaRPr lang="fr-FR" dirty="0"/>
          </a:p>
        </p:txBody>
      </p:sp>
      <p:cxnSp>
        <p:nvCxnSpPr>
          <p:cNvPr id="51" name="Straight Connector 50"/>
          <p:cNvCxnSpPr/>
          <p:nvPr/>
        </p:nvCxnSpPr>
        <p:spPr bwMode="auto">
          <a:xfrm>
            <a:off x="2138025" y="1933889"/>
            <a:ext cx="3448048" cy="2592288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 bwMode="auto">
          <a:xfrm>
            <a:off x="1705979" y="2041095"/>
            <a:ext cx="3448048" cy="2592288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 bwMode="auto">
          <a:xfrm flipV="1">
            <a:off x="3343731" y="3763306"/>
            <a:ext cx="656505" cy="108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 bwMode="auto">
          <a:xfrm flipV="1">
            <a:off x="4194457" y="4415669"/>
            <a:ext cx="1800200" cy="83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 bwMode="auto">
          <a:xfrm flipV="1">
            <a:off x="3533711" y="3939938"/>
            <a:ext cx="1328840" cy="91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/>
              <p:cNvSpPr txBox="1"/>
              <p:nvPr/>
            </p:nvSpPr>
            <p:spPr bwMode="auto">
              <a:xfrm>
                <a:off x="5211620" y="5197258"/>
                <a:ext cx="392415" cy="3847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001" dirty="0"/>
              </a:p>
            </p:txBody>
          </p:sp>
        </mc:Choice>
        <mc:Fallback xmlns="">
          <p:sp>
            <p:nvSpPr>
              <p:cNvPr id="61" name="TextBox 6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11620" y="5197258"/>
                <a:ext cx="392415" cy="384721"/>
              </a:xfrm>
              <a:prstGeom prst="rect">
                <a:avLst/>
              </a:prstGeom>
              <a:blipFill>
                <a:blip r:embed="rId3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/>
              <p:cNvSpPr txBox="1"/>
              <p:nvPr/>
            </p:nvSpPr>
            <p:spPr bwMode="auto">
              <a:xfrm>
                <a:off x="524235" y="1603339"/>
                <a:ext cx="401520" cy="3847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001" b="0" i="1" smtClean="0">
                          <a:latin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en-001" dirty="0"/>
              </a:p>
            </p:txBody>
          </p:sp>
        </mc:Choice>
        <mc:Fallback xmlns="">
          <p:sp>
            <p:nvSpPr>
              <p:cNvPr id="62" name="TextBox 6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4235" y="1603339"/>
                <a:ext cx="401520" cy="3847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Oval 62"/>
          <p:cNvSpPr/>
          <p:nvPr/>
        </p:nvSpPr>
        <p:spPr bwMode="auto">
          <a:xfrm>
            <a:off x="4036894" y="2875281"/>
            <a:ext cx="168340" cy="153727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Oval 63"/>
          <p:cNvSpPr/>
          <p:nvPr/>
        </p:nvSpPr>
        <p:spPr bwMode="auto">
          <a:xfrm>
            <a:off x="3024365" y="3010968"/>
            <a:ext cx="168340" cy="153727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Oval 64"/>
          <p:cNvSpPr/>
          <p:nvPr/>
        </p:nvSpPr>
        <p:spPr bwMode="auto">
          <a:xfrm>
            <a:off x="3266518" y="2779477"/>
            <a:ext cx="168340" cy="153727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Oval 65"/>
          <p:cNvSpPr/>
          <p:nvPr/>
        </p:nvSpPr>
        <p:spPr bwMode="auto">
          <a:xfrm>
            <a:off x="3787656" y="2695737"/>
            <a:ext cx="168340" cy="153727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Oval 66"/>
          <p:cNvSpPr/>
          <p:nvPr/>
        </p:nvSpPr>
        <p:spPr bwMode="auto">
          <a:xfrm>
            <a:off x="2919678" y="3485246"/>
            <a:ext cx="168340" cy="153727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597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76613AF7-C243-4ABD-90D9-E1A2546C8D68}"/>
              </a:ext>
            </a:extLst>
          </p:cNvPr>
          <p:cNvSpPr txBox="1"/>
          <p:nvPr/>
        </p:nvSpPr>
        <p:spPr bwMode="auto">
          <a:xfrm>
            <a:off x="382653" y="1415858"/>
            <a:ext cx="6649451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Graph shows the effect of a “pure” demand shock:</a:t>
            </a:r>
          </a:p>
          <a:p>
            <a:pPr marL="342900" indent="-342900">
              <a:buFontTx/>
              <a:buChar char="-"/>
            </a:pPr>
            <a:r>
              <a:rPr lang="en-US" dirty="0"/>
              <a:t>unexpected monetary policy shock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r>
              <a:rPr lang="en-US" dirty="0"/>
              <a:t>It compares response of economic variables:</a:t>
            </a:r>
          </a:p>
          <a:p>
            <a:pPr marL="342900" indent="-342900">
              <a:buFontTx/>
              <a:buChar char="-"/>
            </a:pPr>
            <a:r>
              <a:rPr lang="en-US" dirty="0"/>
              <a:t>In the data (econometrics: VAR estimate)</a:t>
            </a:r>
          </a:p>
          <a:p>
            <a:pPr marL="342900" indent="-342900">
              <a:buFontTx/>
              <a:buChar char="-"/>
            </a:pPr>
            <a:r>
              <a:rPr lang="en-US" dirty="0"/>
              <a:t>In a model with nominal rigidities (DSGE modeling)</a:t>
            </a:r>
          </a:p>
          <a:p>
            <a:pPr marL="342900" indent="-342900">
              <a:buFontTx/>
              <a:buChar char="-"/>
            </a:pPr>
            <a:r>
              <a:rPr lang="en-US" dirty="0"/>
              <a:t>Both look rather similar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r>
              <a:rPr lang="en-US" dirty="0"/>
              <a:t>Compare with our model</a:t>
            </a:r>
          </a:p>
          <a:p>
            <a:pPr marL="342900" indent="-342900">
              <a:buFontTx/>
              <a:buChar char="-"/>
            </a:pPr>
            <a:r>
              <a:rPr lang="en-US" dirty="0"/>
              <a:t>Investment and consumption increase</a:t>
            </a:r>
          </a:p>
          <a:p>
            <a:pPr marL="342900" indent="-342900">
              <a:buFontTx/>
              <a:buChar char="-"/>
            </a:pPr>
            <a:r>
              <a:rPr lang="en-US" dirty="0"/>
              <a:t>Inflation increases over the medium run (not just on impact)</a:t>
            </a:r>
          </a:p>
          <a:p>
            <a:pPr marL="342900" indent="-342900">
              <a:buFontTx/>
              <a:buChar char="-"/>
            </a:pPr>
            <a:r>
              <a:rPr lang="en-US" dirty="0"/>
              <a:t>Real wage increases</a:t>
            </a:r>
          </a:p>
          <a:p>
            <a:pPr marL="342900" indent="-342900">
              <a:buFontTx/>
              <a:buChar char="-"/>
            </a:pPr>
            <a:r>
              <a:rPr lang="en-US" dirty="0"/>
              <a:t>Output increase is persistent</a:t>
            </a:r>
          </a:p>
          <a:p>
            <a:pPr marL="821808" lvl="1" indent="-342900">
              <a:buFontTx/>
              <a:buChar char="-"/>
            </a:pPr>
            <a:r>
              <a:rPr lang="en-US" dirty="0"/>
              <a:t>But then there is capital</a:t>
            </a:r>
            <a:r>
              <a:rPr lang="en-001" dirty="0"/>
              <a:t> which smoothers production over time.</a:t>
            </a:r>
            <a:endParaRPr lang="en-US" dirty="0"/>
          </a:p>
          <a:p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518654E-5217-45E9-ACB0-6CF4CBEB1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Demand Shock: Empirical Check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1442EF9-2122-431B-AD5F-F1D2F1A27E1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1663699" y="6021288"/>
            <a:ext cx="5368405" cy="489625"/>
          </a:xfrm>
        </p:spPr>
        <p:txBody>
          <a:bodyPr/>
          <a:lstStyle/>
          <a:p>
            <a:pPr>
              <a:defRPr/>
            </a:pPr>
            <a:r>
              <a:rPr lang="fr-FR" dirty="0" err="1"/>
              <a:t>From</a:t>
            </a:r>
            <a:r>
              <a:rPr lang="fr-FR" dirty="0"/>
              <a:t>:</a:t>
            </a:r>
            <a:r>
              <a:rPr lang="fr-FR" i="1" dirty="0"/>
              <a:t> Nominal </a:t>
            </a:r>
            <a:r>
              <a:rPr lang="fr-FR" i="1" dirty="0" err="1"/>
              <a:t>Rigidities</a:t>
            </a:r>
            <a:r>
              <a:rPr lang="fr-FR" i="1" dirty="0"/>
              <a:t> and the Dynamic </a:t>
            </a:r>
            <a:r>
              <a:rPr lang="fr-FR" i="1" dirty="0" err="1"/>
              <a:t>Effect</a:t>
            </a:r>
            <a:r>
              <a:rPr lang="fr-FR" i="1" dirty="0"/>
              <a:t> of a </a:t>
            </a:r>
            <a:r>
              <a:rPr lang="fr-FR" i="1" dirty="0" err="1"/>
              <a:t>Shock</a:t>
            </a:r>
            <a:r>
              <a:rPr lang="fr-FR" i="1" dirty="0"/>
              <a:t> to </a:t>
            </a:r>
            <a:r>
              <a:rPr lang="fr-FR" i="1" dirty="0" err="1"/>
              <a:t>Monetary</a:t>
            </a:r>
            <a:r>
              <a:rPr lang="fr-FR" i="1" dirty="0"/>
              <a:t> Policy</a:t>
            </a:r>
            <a:r>
              <a:rPr lang="fr-FR" dirty="0" smtClean="0"/>
              <a:t>,</a:t>
            </a:r>
            <a:r>
              <a:rPr lang="en-001" dirty="0" smtClean="0"/>
              <a:t> Christiano, Eichenbaum and Evans,</a:t>
            </a:r>
            <a:r>
              <a:rPr lang="fr-FR" dirty="0" smtClean="0"/>
              <a:t> Journal </a:t>
            </a:r>
            <a:r>
              <a:rPr lang="fr-FR" dirty="0"/>
              <a:t>of </a:t>
            </a:r>
            <a:r>
              <a:rPr lang="fr-FR" dirty="0" err="1"/>
              <a:t>Political</a:t>
            </a:r>
            <a:r>
              <a:rPr lang="fr-FR" dirty="0"/>
              <a:t> </a:t>
            </a:r>
            <a:r>
              <a:rPr lang="fr-FR" dirty="0" err="1" smtClean="0"/>
              <a:t>Economy</a:t>
            </a:r>
            <a:r>
              <a:rPr lang="en-001" dirty="0" smtClean="0"/>
              <a:t>, 2005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EEB5FD4-D0C4-46C3-9E0A-E319E946B28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>
              <a:defRPr/>
            </a:pPr>
            <a:fld id="{75420585-EF40-544B-9E2D-31F92701F945}" type="slidenum">
              <a:rPr lang="en-US" smtClean="0"/>
              <a:t>9</a:t>
            </a:fld>
            <a:endParaRPr lang="en-US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7B9FBEE4-36A9-4686-9FBF-BE2CA14AE0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677719" y="-288714"/>
            <a:ext cx="5257105" cy="743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03378"/>
      </p:ext>
    </p:extLst>
  </p:cSld>
  <p:clrMapOvr>
    <a:masterClrMapping/>
  </p:clrMapOvr>
</p:sld>
</file>

<file path=ppt/theme/theme1.xml><?xml version="1.0" encoding="utf-8"?>
<a:theme xmlns:a="http://schemas.openxmlformats.org/drawingml/2006/main" name="1_ESCP Europe">
  <a:themeElements>
    <a:clrScheme name="Personnalisé 1">
      <a:dk1>
        <a:srgbClr val="240085"/>
      </a:dk1>
      <a:lt1>
        <a:srgbClr val="EEC343"/>
      </a:lt1>
      <a:dk2>
        <a:srgbClr val="9CA6BE"/>
      </a:dk2>
      <a:lt2>
        <a:srgbClr val="969083"/>
      </a:lt2>
      <a:accent1>
        <a:srgbClr val="FEFFFE"/>
      </a:accent1>
      <a:accent2>
        <a:srgbClr val="240085"/>
      </a:accent2>
      <a:accent3>
        <a:srgbClr val="FEFFFE"/>
      </a:accent3>
      <a:accent4>
        <a:srgbClr val="9CA6BE"/>
      </a:accent4>
      <a:accent5>
        <a:srgbClr val="969083"/>
      </a:accent5>
      <a:accent6>
        <a:srgbClr val="240085"/>
      </a:accent6>
      <a:hlink>
        <a:srgbClr val="EEC343"/>
      </a:hlink>
      <a:folHlink>
        <a:srgbClr val="9CA6BE"/>
      </a:folHlink>
    </a:clrScheme>
    <a:fontScheme name="Times New Roman-Arial">
      <a:majorFont>
        <a:latin typeface="Times New Roman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>
        <a:prstGeom prst="rect">
          <a:avLst/>
        </a:prstGeom>
        <a:solidFill>
          <a:schemeClr val="accent1"/>
        </a:solidFill>
        <a:ln w="25400" cap="flat" cmpd="sng" algn="ctr">
          <a:noFill/>
          <a:prstDash val="solid"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prstGeom prst="rect">
          <a:avLst/>
        </a:prstGeom>
        <a:ln>
          <a:solidFill>
            <a:schemeClr val="bg1">
              <a:lumMod val="7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prstGeom prst="rect">
          <a:avLst/>
        </a:prstGeom>
        <a:noFill/>
      </a:spPr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ESCP Europe</Template>
  <TotalTime>453</TotalTime>
  <Words>634</Words>
  <Application>Microsoft Office PowerPoint</Application>
  <DocSecurity>0</DocSecurity>
  <PresentationFormat>Widescreen</PresentationFormat>
  <Paragraphs>190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Cambria Math</vt:lpstr>
      <vt:lpstr>Times New Roman</vt:lpstr>
      <vt:lpstr>Arial</vt:lpstr>
      <vt:lpstr>Taviraj Medium</vt:lpstr>
      <vt:lpstr>Montserrat</vt:lpstr>
      <vt:lpstr>Calibri</vt:lpstr>
      <vt:lpstr>Montserrat Light</vt:lpstr>
      <vt:lpstr>1_ESCP Europe</vt:lpstr>
      <vt:lpstr>oleObj</vt:lpstr>
      <vt:lpstr>EF01: Macroeconomics</vt:lpstr>
      <vt:lpstr>Program</vt:lpstr>
      <vt:lpstr>AS/AD Equilibrium</vt:lpstr>
      <vt:lpstr>Short-Term Effect of Shocks</vt:lpstr>
      <vt:lpstr>Demand Shock</vt:lpstr>
      <vt:lpstr>Demand Shock</vt:lpstr>
      <vt:lpstr>Demand Shock</vt:lpstr>
      <vt:lpstr>Demand Shock</vt:lpstr>
      <vt:lpstr>Demand Shock: Empirical Check</vt:lpstr>
      <vt:lpstr>Supply Shock</vt:lpstr>
      <vt:lpstr>Supply</vt:lpstr>
      <vt:lpstr>Supply Shock</vt:lpstr>
      <vt:lpstr>Main Takeaways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subject/>
  <dc:creator>Rose Demerona</dc:creator>
  <cp:keywords/>
  <dc:description/>
  <cp:lastModifiedBy>Station</cp:lastModifiedBy>
  <cp:revision>181</cp:revision>
  <dcterms:created xsi:type="dcterms:W3CDTF">2019-10-16T14:49:27Z</dcterms:created>
  <dcterms:modified xsi:type="dcterms:W3CDTF">2022-03-03T18:14:57Z</dcterms:modified>
  <cp:category/>
  <dc:identifier/>
  <cp:contentStatus/>
  <dc:language/>
  <cp:version/>
</cp:coreProperties>
</file>